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</p:sldIdLst>
  <p:sldSz cy="5143500" cx="9144000"/>
  <p:notesSz cx="6858000" cy="9144000"/>
  <p:embeddedFontLst>
    <p:embeddedFont>
      <p:font typeface="Merriweather Sans"/>
      <p:regular r:id="rId69"/>
      <p:bold r:id="rId70"/>
      <p:italic r:id="rId71"/>
      <p:boldItalic r:id="rId72"/>
    </p:embeddedFont>
    <p:embeddedFont>
      <p:font typeface="Bitter"/>
      <p:regular r:id="rId73"/>
      <p:bold r:id="rId74"/>
      <p:italic r:id="rId75"/>
      <p:boldItalic r:id="rId76"/>
    </p:embeddedFont>
    <p:embeddedFont>
      <p:font typeface="Helvetica Neue"/>
      <p:regular r:id="rId77"/>
      <p:bold r:id="rId78"/>
      <p:italic r:id="rId79"/>
      <p:boldItalic r:id="rId8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HelveticaNeue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Bitter-regular.fntdata"/><Relationship Id="rId72" Type="http://schemas.openxmlformats.org/officeDocument/2006/relationships/font" Target="fonts/MerriweatherSans-boldItalic.fntdata"/><Relationship Id="rId31" Type="http://schemas.openxmlformats.org/officeDocument/2006/relationships/slide" Target="slides/slide26.xml"/><Relationship Id="rId75" Type="http://schemas.openxmlformats.org/officeDocument/2006/relationships/font" Target="fonts/Bitter-italic.fntdata"/><Relationship Id="rId30" Type="http://schemas.openxmlformats.org/officeDocument/2006/relationships/slide" Target="slides/slide25.xml"/><Relationship Id="rId74" Type="http://schemas.openxmlformats.org/officeDocument/2006/relationships/font" Target="fonts/Bitter-bold.fntdata"/><Relationship Id="rId33" Type="http://schemas.openxmlformats.org/officeDocument/2006/relationships/slide" Target="slides/slide28.xml"/><Relationship Id="rId77" Type="http://schemas.openxmlformats.org/officeDocument/2006/relationships/font" Target="fonts/HelveticaNeue-regular.fntdata"/><Relationship Id="rId32" Type="http://schemas.openxmlformats.org/officeDocument/2006/relationships/slide" Target="slides/slide27.xml"/><Relationship Id="rId76" Type="http://schemas.openxmlformats.org/officeDocument/2006/relationships/font" Target="fonts/Bitter-boldItalic.fntdata"/><Relationship Id="rId35" Type="http://schemas.openxmlformats.org/officeDocument/2006/relationships/slide" Target="slides/slide30.xml"/><Relationship Id="rId79" Type="http://schemas.openxmlformats.org/officeDocument/2006/relationships/font" Target="fonts/HelveticaNeue-italic.fntdata"/><Relationship Id="rId34" Type="http://schemas.openxmlformats.org/officeDocument/2006/relationships/slide" Target="slides/slide29.xml"/><Relationship Id="rId78" Type="http://schemas.openxmlformats.org/officeDocument/2006/relationships/font" Target="fonts/HelveticaNeue-bold.fntdata"/><Relationship Id="rId71" Type="http://schemas.openxmlformats.org/officeDocument/2006/relationships/font" Target="fonts/MerriweatherSans-italic.fntdata"/><Relationship Id="rId70" Type="http://schemas.openxmlformats.org/officeDocument/2006/relationships/font" Target="fonts/MerriweatherSans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MerriweatherSans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fd01d2eae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fd01d2eae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c4e02d25b_0_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ec4e02d25b_0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ec4e02d25b_0_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ec4e02d25b_0_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c4e02d25b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ec4e02d25b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c4e02d25b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ec4e02d25b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fd01d2eaea_0_7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fd01d2eaea_0_7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fd01d2eaea_0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fd01d2eaea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c4e02d25b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c4e02d25b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c4e02d25b_0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ec4e02d25b_0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fd01d2eaea_0_1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fd01d2eaea_0_1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fd01d2eaea_0_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fd01d2eaea_0_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f81c2857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f81c2857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fd01d2eaea_0_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fd01d2eaea_0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fd01d2eaea_0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fd01d2eaea_0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fd01d2eaea_0_7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fd01d2eaea_0_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fd01d2eaea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fd01d2eaea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fd01d2eaea_0_8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fd01d2eaea_0_8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d01d2eaea_0_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fd01d2eaea_0_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c4e02d25b_0_1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ec4e02d25b_0_1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c4e02d25b_0_1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ec4e02d25b_0_1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ec4e02d25b_0_1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ec4e02d25b_0_1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ec4e02d25b_0_1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ec4e02d25b_0_1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fd01d2eae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fd01d2eae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ec4e02d25b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ec4e02d25b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ec4e02d25b_0_2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ec4e02d25b_0_2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ec4e02d25b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ec4e02d25b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ec4e02d25b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ec4e02d25b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ec4e02d25b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ec4e02d25b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ec4e02d25b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ec4e02d25b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ec4e02d25b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ec4e02d25b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ec4e02d25b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ec4e02d25b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fd01d2eaea_0_1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fd01d2eaea_0_1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fd01d2eaea_0_1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fd01d2eaea_0_1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d01d2eae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fd01d2eae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d01d2eaea_0_1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fd01d2eaea_0_1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fd01d2eaea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fd01d2eaea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fd01d2eaea_0_9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fd01d2eaea_0_9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fd01d2eaea_0_9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fd01d2eaea_0_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fd01d2eaea_0_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fd01d2eaea_0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fd01d2eaea_0_9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fd01d2eaea_0_9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d01d2eaea_0_9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d01d2eaea_0_9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fd01d2eaea_0_1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fd01d2eaea_0_1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fd01d2eaea_0_10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fd01d2eaea_0_10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fd01d2eaea_0_1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fd01d2eaea_0_1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fd01d2eaea_0_1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fd01d2eaea_0_1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fd01d2eaea_0_10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fd01d2eaea_0_1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fd01d2eaea_0_4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fd01d2eaea_0_4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fd01d2eaea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fd01d2eaea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fd01d2eaea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fd01d2eaea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fd01d2eaea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fd01d2eaea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fd01d2eaea_0_1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fd01d2eaea_0_1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fd01d2eaea_0_1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fd01d2eaea_0_1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fd01d2eaea_0_1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fd01d2eaea_0_1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fd01d2eaea_0_1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fd01d2eaea_0_1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fd01d2eaea_0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fd01d2eaea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fd01d2eaea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gfd01d2eaea_0_2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fd01d2eaea_0_9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fd01d2eaea_0_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fd01d2eaea_0_9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fd01d2eaea_0_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fd01d2eaea_0_9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fd01d2eaea_0_9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c4e02d25b_0_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ec4e02d25b_0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ec4e02d25b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6" name="Google Shape;116;gec4e02d25b_0_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38" lvl="0" marL="40638" marR="40638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latin typeface="Calibri"/>
                <a:ea typeface="Calibri"/>
                <a:cs typeface="Calibri"/>
                <a:sym typeface="Calibri"/>
              </a:rPr>
              <a:t>Very important milestone — scaling up</a:t>
            </a:r>
            <a:endParaRPr/>
          </a:p>
          <a:p>
            <a:pPr indent="-2538" lvl="0" marL="40638" marR="40638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latin typeface="Calibri"/>
                <a:ea typeface="Calibri"/>
                <a:cs typeface="Calibri"/>
                <a:sym typeface="Calibri"/>
              </a:rPr>
              <a:t>Biology becomes ‘industrial’, and very technology driven</a:t>
            </a:r>
            <a:endParaRPr/>
          </a:p>
          <a:p>
            <a:pPr indent="-2538" lvl="0" marL="40638" marR="40638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latin typeface="Calibri"/>
                <a:ea typeface="Calibri"/>
                <a:cs typeface="Calibri"/>
                <a:sym typeface="Calibri"/>
              </a:rPr>
              <a:t>Genome-scale science came into existence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c4e02d25b_0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5" name="Google Shape;125;gec4e02d25b_0_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All gene products function in the context of all other gene products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important thus to take a genome-scale point of view and contextualize all the gene products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the result is a network of chemical interactions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They effectively define a system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Although it looks the same, this map is different from what you see in a text book in that each biochemical event is tied to a gene product that in turn is tied to a gene and its genomic location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1202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4800"/>
              <a:buNone/>
              <a:defRPr i="0" sz="4800" u="none" cap="none" strike="noStrike">
                <a:solidFill>
                  <a:srgbClr val="13294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685800" y="23828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7076"/>
              </a:buClr>
              <a:buSzPts val="2400"/>
              <a:buNone/>
              <a:defRPr i="0" sz="2400" u="none" cap="none" strike="noStrike">
                <a:solidFill>
                  <a:srgbClr val="6D707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knowledgements">
  <p:cSld name="CUSTOM_2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idx="1" type="subTitle"/>
          </p:nvPr>
        </p:nvSpPr>
        <p:spPr>
          <a:xfrm>
            <a:off x="1071600" y="10750"/>
            <a:ext cx="70008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600"/>
              </a:spcBef>
              <a:spcAft>
                <a:spcPts val="0"/>
              </a:spcAft>
              <a:buNone/>
              <a:defRPr b="1" sz="2400">
                <a:solidFill>
                  <a:srgbClr val="13294B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2" type="subTitle"/>
          </p:nvPr>
        </p:nvSpPr>
        <p:spPr>
          <a:xfrm>
            <a:off x="344700" y="690600"/>
            <a:ext cx="4221000" cy="35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600"/>
              </a:spcBef>
              <a:spcAft>
                <a:spcPts val="0"/>
              </a:spcAft>
              <a:buNone/>
              <a:defRPr sz="1400">
                <a:solidFill>
                  <a:srgbClr val="6D7076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" name="Google Shape;53;p11"/>
          <p:cNvSpPr/>
          <p:nvPr/>
        </p:nvSpPr>
        <p:spPr>
          <a:xfrm>
            <a:off x="0" y="4255200"/>
            <a:ext cx="9144000" cy="88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595309" y="47667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1">
  <p:cSld name="SECTION_HEADER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642650" y="47572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4063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SzPts val="1400"/>
              <a:buFont typeface="Calibri"/>
              <a:buNone/>
              <a:defRPr b="0" i="0" sz="1350" u="none" cap="none" strike="noStrike">
                <a:solidFill>
                  <a:srgbClr val="9411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4063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SzPts val="1400"/>
              <a:buFont typeface="Calibri"/>
              <a:buNone/>
              <a:defRPr b="0" i="0" sz="1350" u="none" cap="none" strike="noStrike">
                <a:solidFill>
                  <a:srgbClr val="9411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4063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SzPts val="1400"/>
              <a:buFont typeface="Calibri"/>
              <a:buNone/>
              <a:defRPr b="0" i="0" sz="1350" u="none" cap="none" strike="noStrike">
                <a:solidFill>
                  <a:srgbClr val="9411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4063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SzPts val="1400"/>
              <a:buFont typeface="Calibri"/>
              <a:buNone/>
              <a:defRPr b="0" i="0" sz="1350" u="none" cap="none" strike="noStrike">
                <a:solidFill>
                  <a:srgbClr val="9411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4063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SzPts val="1400"/>
              <a:buFont typeface="Calibri"/>
              <a:buNone/>
              <a:defRPr b="0" i="0" sz="1350" u="none" cap="none" strike="noStrike">
                <a:solidFill>
                  <a:srgbClr val="9411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4063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SzPts val="1400"/>
              <a:buFont typeface="Calibri"/>
              <a:buNone/>
              <a:defRPr b="0" i="0" sz="1350" u="none" cap="none" strike="noStrike">
                <a:solidFill>
                  <a:srgbClr val="9411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4063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SzPts val="1400"/>
              <a:buFont typeface="Calibri"/>
              <a:buNone/>
              <a:defRPr b="0" i="0" sz="1350" u="none" cap="none" strike="noStrike">
                <a:solidFill>
                  <a:srgbClr val="9411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4063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SzPts val="1400"/>
              <a:buFont typeface="Calibri"/>
              <a:buNone/>
              <a:defRPr b="0" i="0" sz="1350" u="none" cap="none" strike="noStrike">
                <a:solidFill>
                  <a:srgbClr val="9411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"/>
              <a:buFont typeface="Times New Roman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"/>
              <a:buFont typeface="Times New Roman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"/>
              <a:buFont typeface="Times New Roman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"/>
              <a:buFont typeface="Times New Roman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"/>
              <a:buFont typeface="Times New Roman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"/>
              <a:buFont typeface="Times New Roman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"/>
              <a:buFont typeface="Times New Roman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"/>
              <a:buFont typeface="Times New Roman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"/>
              <a:buFont typeface="Times New Roman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800"/>
              <a:buNone/>
              <a:defRPr sz="2800">
                <a:solidFill>
                  <a:srgbClr val="13294B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3600"/>
              <a:buFont typeface="Arial"/>
              <a:buNone/>
              <a:defRPr b="1" sz="3600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3600"/>
              <a:buFont typeface="Arial"/>
              <a:buNone/>
              <a:defRPr b="1" sz="3600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3600"/>
              <a:buFont typeface="Arial"/>
              <a:buNone/>
              <a:defRPr b="1" sz="3600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3600"/>
              <a:buFont typeface="Arial"/>
              <a:buNone/>
              <a:defRPr b="1" sz="3600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3600"/>
              <a:buFont typeface="Arial"/>
              <a:buNone/>
              <a:defRPr b="1" sz="3600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3600"/>
              <a:buFont typeface="Arial"/>
              <a:buNone/>
              <a:defRPr b="1" sz="3600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3600"/>
              <a:buFont typeface="Arial"/>
              <a:buNone/>
              <a:defRPr b="1" sz="3600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3600"/>
              <a:buFont typeface="Arial"/>
              <a:buNone/>
              <a:defRPr b="1" sz="3600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457200" y="969075"/>
            <a:ext cx="8229600" cy="36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480"/>
              </a:spcBef>
              <a:spcAft>
                <a:spcPts val="0"/>
              </a:spcAft>
              <a:buClr>
                <a:srgbClr val="13294B"/>
              </a:buClr>
              <a:buSzPts val="1800"/>
              <a:buChar char="➢"/>
              <a:defRPr sz="1800">
                <a:solidFill>
                  <a:srgbClr val="13294B"/>
                </a:solidFill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6D7076"/>
              </a:buClr>
              <a:buSzPts val="1600"/>
              <a:buChar char="○"/>
              <a:defRPr sz="1600">
                <a:solidFill>
                  <a:srgbClr val="6D7076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6D7076"/>
              </a:buClr>
              <a:buSzPts val="1400"/>
              <a:buChar char="■"/>
              <a:defRPr sz="1400">
                <a:solidFill>
                  <a:srgbClr val="6D7076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6D7076"/>
              </a:buClr>
              <a:buSzPts val="1400"/>
              <a:buChar char="●"/>
              <a:defRPr sz="1400">
                <a:solidFill>
                  <a:srgbClr val="6D7076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6D7076"/>
              </a:buClr>
              <a:buSzPts val="1400"/>
              <a:buChar char="○"/>
              <a:defRPr sz="1400">
                <a:solidFill>
                  <a:srgbClr val="6D7076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6D7076"/>
              </a:buClr>
              <a:buSzPts val="1400"/>
              <a:buChar char="■"/>
              <a:defRPr sz="1400">
                <a:solidFill>
                  <a:srgbClr val="6D7076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6D7076"/>
              </a:buClr>
              <a:buSzPts val="1400"/>
              <a:buChar char="●"/>
              <a:defRPr sz="1400">
                <a:solidFill>
                  <a:srgbClr val="6D7076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6D7076"/>
              </a:buClr>
              <a:buSzPts val="1400"/>
              <a:buChar char="○"/>
              <a:defRPr sz="1400">
                <a:solidFill>
                  <a:srgbClr val="6D7076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6D7076"/>
              </a:buClr>
              <a:buSzPts val="1400"/>
              <a:buChar char="■"/>
              <a:defRPr sz="1400">
                <a:solidFill>
                  <a:srgbClr val="6D7076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6329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0761AF"/>
                </a:solidFill>
              </a:defRPr>
            </a:lvl1pPr>
            <a:lvl2pPr lvl="1" rtl="0">
              <a:buNone/>
              <a:defRPr sz="1300">
                <a:solidFill>
                  <a:srgbClr val="0761AF"/>
                </a:solidFill>
              </a:defRPr>
            </a:lvl2pPr>
            <a:lvl3pPr lvl="2" rtl="0">
              <a:buNone/>
              <a:defRPr sz="1300">
                <a:solidFill>
                  <a:srgbClr val="0761AF"/>
                </a:solidFill>
              </a:defRPr>
            </a:lvl3pPr>
            <a:lvl4pPr lvl="3" rtl="0">
              <a:buNone/>
              <a:defRPr sz="1300">
                <a:solidFill>
                  <a:srgbClr val="0761AF"/>
                </a:solidFill>
              </a:defRPr>
            </a:lvl4pPr>
            <a:lvl5pPr lvl="4" rtl="0">
              <a:buNone/>
              <a:defRPr sz="1300">
                <a:solidFill>
                  <a:srgbClr val="0761AF"/>
                </a:solidFill>
              </a:defRPr>
            </a:lvl5pPr>
            <a:lvl6pPr lvl="5" rtl="0">
              <a:buNone/>
              <a:defRPr sz="1300">
                <a:solidFill>
                  <a:srgbClr val="0761AF"/>
                </a:solidFill>
              </a:defRPr>
            </a:lvl6pPr>
            <a:lvl7pPr lvl="6" rtl="0">
              <a:buNone/>
              <a:defRPr sz="1300">
                <a:solidFill>
                  <a:srgbClr val="0761AF"/>
                </a:solidFill>
              </a:defRPr>
            </a:lvl7pPr>
            <a:lvl8pPr lvl="7" rtl="0">
              <a:buNone/>
              <a:defRPr sz="1300">
                <a:solidFill>
                  <a:srgbClr val="0761AF"/>
                </a:solidFill>
              </a:defRPr>
            </a:lvl8pPr>
            <a:lvl9pPr lvl="8" rtl="0">
              <a:buNone/>
              <a:defRPr sz="1300">
                <a:solidFill>
                  <a:srgbClr val="0761A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460575" y="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3600"/>
              <a:buNone/>
              <a:defRPr sz="3600">
                <a:solidFill>
                  <a:srgbClr val="13294B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3600"/>
              <a:buFont typeface="Arial"/>
              <a:buNone/>
              <a:defRPr b="1" sz="3600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3600"/>
              <a:buFont typeface="Arial"/>
              <a:buNone/>
              <a:defRPr b="1" sz="3600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3600"/>
              <a:buFont typeface="Arial"/>
              <a:buNone/>
              <a:defRPr b="1" sz="3600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3600"/>
              <a:buFont typeface="Arial"/>
              <a:buNone/>
              <a:defRPr b="1" sz="3600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3600"/>
              <a:buFont typeface="Arial"/>
              <a:buNone/>
              <a:defRPr b="1" sz="3600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3600"/>
              <a:buFont typeface="Arial"/>
              <a:buNone/>
              <a:defRPr b="1" sz="3600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3600"/>
              <a:buFont typeface="Arial"/>
              <a:buNone/>
              <a:defRPr b="1" sz="3600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3600"/>
              <a:buFont typeface="Arial"/>
              <a:buNone/>
              <a:defRPr b="1" sz="3600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457200" y="973925"/>
            <a:ext cx="3994500" cy="3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rgbClr val="13294B"/>
              </a:buClr>
              <a:buSzPts val="1800"/>
              <a:buChar char="➢"/>
              <a:defRPr sz="1800">
                <a:solidFill>
                  <a:srgbClr val="13294B"/>
                </a:solidFill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6D7076"/>
              </a:buClr>
              <a:buSzPts val="1600"/>
              <a:buChar char="○"/>
              <a:defRPr sz="1600">
                <a:solidFill>
                  <a:srgbClr val="6D7076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6D7076"/>
              </a:buClr>
              <a:buSzPts val="1400"/>
              <a:buChar char="■"/>
              <a:defRPr sz="1400">
                <a:solidFill>
                  <a:srgbClr val="6D7076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6D7076"/>
              </a:buClr>
              <a:buSzPts val="1400"/>
              <a:buChar char="●"/>
              <a:defRPr sz="1400">
                <a:solidFill>
                  <a:srgbClr val="6D7076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6D7076"/>
              </a:buClr>
              <a:buSzPts val="1400"/>
              <a:buChar char="○"/>
              <a:defRPr sz="1400">
                <a:solidFill>
                  <a:srgbClr val="6D7076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6D7076"/>
              </a:buClr>
              <a:buSzPts val="1400"/>
              <a:buChar char="■"/>
              <a:defRPr sz="1400">
                <a:solidFill>
                  <a:srgbClr val="6D7076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6D7076"/>
              </a:buClr>
              <a:buSzPts val="1400"/>
              <a:buChar char="●"/>
              <a:defRPr sz="1400">
                <a:solidFill>
                  <a:srgbClr val="6D7076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6D7076"/>
              </a:buClr>
              <a:buSzPts val="1400"/>
              <a:buChar char="○"/>
              <a:defRPr sz="1400">
                <a:solidFill>
                  <a:srgbClr val="6D7076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6D7076"/>
              </a:buClr>
              <a:buSzPts val="1400"/>
              <a:buChar char="■"/>
              <a:defRPr sz="1400">
                <a:solidFill>
                  <a:srgbClr val="6D7076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2" type="body"/>
          </p:nvPr>
        </p:nvSpPr>
        <p:spPr>
          <a:xfrm>
            <a:off x="4692275" y="973925"/>
            <a:ext cx="3994500" cy="3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rgbClr val="13294B"/>
              </a:buClr>
              <a:buSzPts val="1800"/>
              <a:buChar char="➢"/>
              <a:defRPr sz="1800">
                <a:solidFill>
                  <a:srgbClr val="13294B"/>
                </a:solidFill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6D7076"/>
              </a:buClr>
              <a:buSzPts val="1600"/>
              <a:buChar char="○"/>
              <a:defRPr sz="1600">
                <a:solidFill>
                  <a:srgbClr val="6D7076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6D7076"/>
              </a:buClr>
              <a:buSzPts val="1400"/>
              <a:buChar char="■"/>
              <a:defRPr sz="1400">
                <a:solidFill>
                  <a:srgbClr val="6D7076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6D7076"/>
              </a:buClr>
              <a:buSzPts val="1400"/>
              <a:buChar char="●"/>
              <a:defRPr sz="1400">
                <a:solidFill>
                  <a:srgbClr val="6D7076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6D7076"/>
              </a:buClr>
              <a:buSzPts val="1400"/>
              <a:buChar char="○"/>
              <a:defRPr sz="1400">
                <a:solidFill>
                  <a:srgbClr val="6D7076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6D7076"/>
              </a:buClr>
              <a:buSzPts val="1400"/>
              <a:buChar char="■"/>
              <a:defRPr sz="1400">
                <a:solidFill>
                  <a:srgbClr val="6D7076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6D7076"/>
              </a:buClr>
              <a:buSzPts val="1400"/>
              <a:buChar char="●"/>
              <a:defRPr sz="1400">
                <a:solidFill>
                  <a:srgbClr val="6D7076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6D7076"/>
              </a:buClr>
              <a:buSzPts val="1400"/>
              <a:buChar char="○"/>
              <a:defRPr sz="1400">
                <a:solidFill>
                  <a:srgbClr val="6D7076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6D7076"/>
              </a:buClr>
              <a:buSzPts val="1400"/>
              <a:buChar char="■"/>
              <a:defRPr sz="1400">
                <a:solidFill>
                  <a:srgbClr val="6D7076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6329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0761AF"/>
                </a:solidFill>
              </a:defRPr>
            </a:lvl1pPr>
            <a:lvl2pPr lvl="1" rtl="0">
              <a:buNone/>
              <a:defRPr sz="1300">
                <a:solidFill>
                  <a:srgbClr val="0761AF"/>
                </a:solidFill>
              </a:defRPr>
            </a:lvl2pPr>
            <a:lvl3pPr lvl="2" rtl="0">
              <a:buNone/>
              <a:defRPr sz="1300">
                <a:solidFill>
                  <a:srgbClr val="0761AF"/>
                </a:solidFill>
              </a:defRPr>
            </a:lvl3pPr>
            <a:lvl4pPr lvl="3" rtl="0">
              <a:buNone/>
              <a:defRPr sz="1300">
                <a:solidFill>
                  <a:srgbClr val="0761AF"/>
                </a:solidFill>
              </a:defRPr>
            </a:lvl4pPr>
            <a:lvl5pPr lvl="4" rtl="0">
              <a:buNone/>
              <a:defRPr sz="1300">
                <a:solidFill>
                  <a:srgbClr val="0761AF"/>
                </a:solidFill>
              </a:defRPr>
            </a:lvl5pPr>
            <a:lvl6pPr lvl="5" rtl="0">
              <a:buNone/>
              <a:defRPr sz="1300">
                <a:solidFill>
                  <a:srgbClr val="0761AF"/>
                </a:solidFill>
              </a:defRPr>
            </a:lvl6pPr>
            <a:lvl7pPr lvl="6" rtl="0">
              <a:buNone/>
              <a:defRPr sz="1300">
                <a:solidFill>
                  <a:srgbClr val="0761AF"/>
                </a:solidFill>
              </a:defRPr>
            </a:lvl7pPr>
            <a:lvl8pPr lvl="7" rtl="0">
              <a:buNone/>
              <a:defRPr sz="1300">
                <a:solidFill>
                  <a:srgbClr val="0761AF"/>
                </a:solidFill>
              </a:defRPr>
            </a:lvl8pPr>
            <a:lvl9pPr lvl="8" rtl="0">
              <a:buNone/>
              <a:defRPr sz="1300">
                <a:solidFill>
                  <a:srgbClr val="0761A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460575" y="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12840"/>
              </a:buClr>
              <a:buSzPts val="3000"/>
              <a:buNone/>
              <a:defRPr sz="3000">
                <a:solidFill>
                  <a:srgbClr val="01284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595309" y="47667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idx="1" type="subTitle"/>
          </p:nvPr>
        </p:nvSpPr>
        <p:spPr>
          <a:xfrm>
            <a:off x="233400" y="1077550"/>
            <a:ext cx="51834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just">
              <a:spcBef>
                <a:spcPts val="600"/>
              </a:spcBef>
              <a:spcAft>
                <a:spcPts val="0"/>
              </a:spcAft>
              <a:buNone/>
              <a:defRPr b="1" sz="2400">
                <a:solidFill>
                  <a:srgbClr val="13294B"/>
                </a:solidFill>
              </a:defRPr>
            </a:lvl1pPr>
            <a:lvl2pPr lvl="1" rtl="0" algn="just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just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just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just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just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just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just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just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2" type="subTitle"/>
          </p:nvPr>
        </p:nvSpPr>
        <p:spPr>
          <a:xfrm>
            <a:off x="233400" y="1528800"/>
            <a:ext cx="51834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just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6D7076"/>
                </a:solidFill>
              </a:defRPr>
            </a:lvl1pPr>
            <a:lvl2pPr lvl="1" rtl="0" algn="just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just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just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just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just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just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just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just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3" type="subTitle"/>
          </p:nvPr>
        </p:nvSpPr>
        <p:spPr>
          <a:xfrm>
            <a:off x="233400" y="2570500"/>
            <a:ext cx="51834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just">
              <a:spcBef>
                <a:spcPts val="600"/>
              </a:spcBef>
              <a:spcAft>
                <a:spcPts val="0"/>
              </a:spcAft>
              <a:buNone/>
              <a:defRPr b="1" sz="2400">
                <a:solidFill>
                  <a:srgbClr val="13294B"/>
                </a:solidFill>
              </a:defRPr>
            </a:lvl1pPr>
            <a:lvl2pPr lvl="1" rtl="0" algn="just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just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just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just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just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just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just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just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4" type="subTitle"/>
          </p:nvPr>
        </p:nvSpPr>
        <p:spPr>
          <a:xfrm>
            <a:off x="233400" y="3021750"/>
            <a:ext cx="51834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just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6D7076"/>
                </a:solidFill>
              </a:defRPr>
            </a:lvl1pPr>
            <a:lvl2pPr lvl="1" rtl="0" algn="just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just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just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just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just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just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just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just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type="title"/>
          </p:nvPr>
        </p:nvSpPr>
        <p:spPr>
          <a:xfrm>
            <a:off x="457200" y="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12840"/>
              </a:buClr>
              <a:buSzPts val="3000"/>
              <a:buNone/>
              <a:defRPr sz="3000">
                <a:solidFill>
                  <a:srgbClr val="012840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595309" y="47667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b="0">
                <a:solidFill>
                  <a:srgbClr val="13294B"/>
                </a:solidFill>
              </a:defRPr>
            </a:lvl1pPr>
            <a:lvl2pPr lvl="1" rtl="0">
              <a:buNone/>
              <a:defRPr b="0">
                <a:solidFill>
                  <a:srgbClr val="13294B"/>
                </a:solidFill>
              </a:defRPr>
            </a:lvl2pPr>
            <a:lvl3pPr lvl="2" rtl="0">
              <a:buNone/>
              <a:defRPr b="0">
                <a:solidFill>
                  <a:srgbClr val="13294B"/>
                </a:solidFill>
              </a:defRPr>
            </a:lvl3pPr>
            <a:lvl4pPr lvl="3" rtl="0">
              <a:buNone/>
              <a:defRPr b="0">
                <a:solidFill>
                  <a:srgbClr val="13294B"/>
                </a:solidFill>
              </a:defRPr>
            </a:lvl4pPr>
            <a:lvl5pPr lvl="4" rtl="0">
              <a:buNone/>
              <a:defRPr b="0">
                <a:solidFill>
                  <a:srgbClr val="13294B"/>
                </a:solidFill>
              </a:defRPr>
            </a:lvl5pPr>
            <a:lvl6pPr lvl="5" rtl="0">
              <a:buNone/>
              <a:defRPr b="0">
                <a:solidFill>
                  <a:srgbClr val="13294B"/>
                </a:solidFill>
              </a:defRPr>
            </a:lvl6pPr>
            <a:lvl7pPr lvl="6" rtl="0">
              <a:buNone/>
              <a:defRPr b="0">
                <a:solidFill>
                  <a:srgbClr val="13294B"/>
                </a:solidFill>
              </a:defRPr>
            </a:lvl7pPr>
            <a:lvl8pPr lvl="7" rtl="0">
              <a:buNone/>
              <a:defRPr b="0">
                <a:solidFill>
                  <a:srgbClr val="13294B"/>
                </a:solidFill>
              </a:defRPr>
            </a:lvl8pPr>
            <a:lvl9pPr lvl="8" rtl="0">
              <a:buNone/>
              <a:defRPr b="0">
                <a:solidFill>
                  <a:srgbClr val="13294B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page">
  <p:cSld name="CUSTOM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idx="1" type="subTitle"/>
          </p:nvPr>
        </p:nvSpPr>
        <p:spPr>
          <a:xfrm>
            <a:off x="1071600" y="1229950"/>
            <a:ext cx="70008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600"/>
              </a:spcBef>
              <a:spcAft>
                <a:spcPts val="0"/>
              </a:spcAft>
              <a:buNone/>
              <a:defRPr b="1">
                <a:solidFill>
                  <a:srgbClr val="13294B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2" type="subTitle"/>
          </p:nvPr>
        </p:nvSpPr>
        <p:spPr>
          <a:xfrm>
            <a:off x="1071600" y="1909800"/>
            <a:ext cx="70008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6D7076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595309" y="47667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s page">
  <p:cSld name="CUSTOM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idx="1" type="subTitle"/>
          </p:nvPr>
        </p:nvSpPr>
        <p:spPr>
          <a:xfrm>
            <a:off x="233400" y="1077550"/>
            <a:ext cx="51834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just">
              <a:spcBef>
                <a:spcPts val="600"/>
              </a:spcBef>
              <a:spcAft>
                <a:spcPts val="0"/>
              </a:spcAft>
              <a:buNone/>
              <a:defRPr b="1" sz="2400">
                <a:solidFill>
                  <a:srgbClr val="0761AF"/>
                </a:solidFill>
              </a:defRPr>
            </a:lvl1pPr>
            <a:lvl2pPr lvl="1" rtl="0" algn="just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just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just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just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just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just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just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just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" name="Google Shape;39;p8"/>
          <p:cNvSpPr txBox="1"/>
          <p:nvPr>
            <p:ph idx="2" type="subTitle"/>
          </p:nvPr>
        </p:nvSpPr>
        <p:spPr>
          <a:xfrm>
            <a:off x="233400" y="1528800"/>
            <a:ext cx="51834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just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6D7076"/>
                </a:solidFill>
              </a:defRPr>
            </a:lvl1pPr>
            <a:lvl2pPr lvl="1" rtl="0" algn="just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just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just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just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just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just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just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just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3" type="subTitle"/>
          </p:nvPr>
        </p:nvSpPr>
        <p:spPr>
          <a:xfrm>
            <a:off x="233400" y="2570500"/>
            <a:ext cx="51834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just">
              <a:spcBef>
                <a:spcPts val="600"/>
              </a:spcBef>
              <a:spcAft>
                <a:spcPts val="0"/>
              </a:spcAft>
              <a:buNone/>
              <a:defRPr b="1" sz="2400">
                <a:solidFill>
                  <a:srgbClr val="0761AF"/>
                </a:solidFill>
              </a:defRPr>
            </a:lvl1pPr>
            <a:lvl2pPr lvl="1" rtl="0" algn="just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just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just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just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just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just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just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just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4" type="subTitle"/>
          </p:nvPr>
        </p:nvSpPr>
        <p:spPr>
          <a:xfrm>
            <a:off x="233400" y="3021750"/>
            <a:ext cx="51834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just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6D7076"/>
                </a:solidFill>
              </a:defRPr>
            </a:lvl1pPr>
            <a:lvl2pPr lvl="1" rtl="0" algn="just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just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just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just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just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just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just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just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type="title"/>
          </p:nvPr>
        </p:nvSpPr>
        <p:spPr>
          <a:xfrm>
            <a:off x="457200" y="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12840"/>
              </a:buClr>
              <a:buSzPts val="3000"/>
              <a:buNone/>
              <a:defRPr sz="3000">
                <a:solidFill>
                  <a:srgbClr val="012840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595309" y="47667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b="0">
                <a:solidFill>
                  <a:srgbClr val="13294B"/>
                </a:solidFill>
              </a:defRPr>
            </a:lvl1pPr>
            <a:lvl2pPr lvl="1" rtl="0">
              <a:buNone/>
              <a:defRPr b="0">
                <a:solidFill>
                  <a:srgbClr val="13294B"/>
                </a:solidFill>
              </a:defRPr>
            </a:lvl2pPr>
            <a:lvl3pPr lvl="2" rtl="0">
              <a:buNone/>
              <a:defRPr b="0">
                <a:solidFill>
                  <a:srgbClr val="13294B"/>
                </a:solidFill>
              </a:defRPr>
            </a:lvl3pPr>
            <a:lvl4pPr lvl="3" rtl="0">
              <a:buNone/>
              <a:defRPr b="0">
                <a:solidFill>
                  <a:srgbClr val="13294B"/>
                </a:solidFill>
              </a:defRPr>
            </a:lvl4pPr>
            <a:lvl5pPr lvl="4" rtl="0">
              <a:buNone/>
              <a:defRPr b="0">
                <a:solidFill>
                  <a:srgbClr val="13294B"/>
                </a:solidFill>
              </a:defRPr>
            </a:lvl5pPr>
            <a:lvl6pPr lvl="5" rtl="0">
              <a:buNone/>
              <a:defRPr b="0">
                <a:solidFill>
                  <a:srgbClr val="13294B"/>
                </a:solidFill>
              </a:defRPr>
            </a:lvl6pPr>
            <a:lvl7pPr lvl="6" rtl="0">
              <a:buNone/>
              <a:defRPr b="0">
                <a:solidFill>
                  <a:srgbClr val="13294B"/>
                </a:solidFill>
              </a:defRPr>
            </a:lvl7pPr>
            <a:lvl8pPr lvl="7" rtl="0">
              <a:buNone/>
              <a:defRPr b="0">
                <a:solidFill>
                  <a:srgbClr val="13294B"/>
                </a:solidFill>
              </a:defRPr>
            </a:lvl8pPr>
            <a:lvl9pPr lvl="8" rtl="0">
              <a:buNone/>
              <a:defRPr b="0">
                <a:solidFill>
                  <a:srgbClr val="13294B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595309" y="47667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ferences">
  <p:cSld name="CUSTOM_2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subTitle"/>
          </p:nvPr>
        </p:nvSpPr>
        <p:spPr>
          <a:xfrm>
            <a:off x="1071600" y="10750"/>
            <a:ext cx="70008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600"/>
              </a:spcBef>
              <a:spcAft>
                <a:spcPts val="0"/>
              </a:spcAft>
              <a:buNone/>
              <a:defRPr b="1" sz="2400">
                <a:solidFill>
                  <a:srgbClr val="13294B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2" type="subTitle"/>
          </p:nvPr>
        </p:nvSpPr>
        <p:spPr>
          <a:xfrm>
            <a:off x="344700" y="690600"/>
            <a:ext cx="84546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600"/>
              </a:spcBef>
              <a:spcAft>
                <a:spcPts val="0"/>
              </a:spcAft>
              <a:buNone/>
              <a:defRPr sz="1000">
                <a:solidFill>
                  <a:srgbClr val="6D7076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595309" y="47667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4.png"/><Relationship Id="rId2" Type="http://schemas.openxmlformats.org/officeDocument/2006/relationships/image" Target="../media/image3.jp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brg_logo_ucsd_blue_noshadow.png" id="8" name="Google Shape;8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206236" y="4795975"/>
            <a:ext cx="1638839" cy="335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CSanDiego-Bioengineering-Blue_Gold-CMYK.jpg" id="9" name="Google Shape;9;p1"/>
          <p:cNvPicPr preferRelativeResize="0"/>
          <p:nvPr/>
        </p:nvPicPr>
        <p:blipFill rotWithShape="1">
          <a:blip r:embed="rId2">
            <a:alphaModFix/>
          </a:blip>
          <a:srcRect b="25477" l="11159" r="11561" t="24389"/>
          <a:stretch/>
        </p:blipFill>
        <p:spPr>
          <a:xfrm>
            <a:off x="76200" y="4766750"/>
            <a:ext cx="1152198" cy="36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329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rgbClr val="0761AF"/>
                </a:solidFill>
              </a:defRPr>
            </a:lvl1pPr>
            <a:lvl2pPr lvl="1" rtl="0" algn="r">
              <a:buNone/>
              <a:defRPr sz="1300">
                <a:solidFill>
                  <a:srgbClr val="0761AF"/>
                </a:solidFill>
              </a:defRPr>
            </a:lvl2pPr>
            <a:lvl3pPr lvl="2" rtl="0" algn="r">
              <a:buNone/>
              <a:defRPr sz="1300">
                <a:solidFill>
                  <a:srgbClr val="0761AF"/>
                </a:solidFill>
              </a:defRPr>
            </a:lvl3pPr>
            <a:lvl4pPr lvl="3" rtl="0" algn="r">
              <a:buNone/>
              <a:defRPr sz="1300">
                <a:solidFill>
                  <a:srgbClr val="0761AF"/>
                </a:solidFill>
              </a:defRPr>
            </a:lvl4pPr>
            <a:lvl5pPr lvl="4" rtl="0" algn="r">
              <a:buNone/>
              <a:defRPr sz="1300">
                <a:solidFill>
                  <a:srgbClr val="0761AF"/>
                </a:solidFill>
              </a:defRPr>
            </a:lvl5pPr>
            <a:lvl6pPr lvl="5" rtl="0" algn="r">
              <a:buNone/>
              <a:defRPr sz="1300">
                <a:solidFill>
                  <a:srgbClr val="0761AF"/>
                </a:solidFill>
              </a:defRPr>
            </a:lvl6pPr>
            <a:lvl7pPr lvl="6" rtl="0" algn="r">
              <a:buNone/>
              <a:defRPr sz="1300">
                <a:solidFill>
                  <a:srgbClr val="0761AF"/>
                </a:solidFill>
              </a:defRPr>
            </a:lvl7pPr>
            <a:lvl8pPr lvl="7" rtl="0" algn="r">
              <a:buNone/>
              <a:defRPr sz="1300">
                <a:solidFill>
                  <a:srgbClr val="0761AF"/>
                </a:solidFill>
              </a:defRPr>
            </a:lvl8pPr>
            <a:lvl9pPr lvl="8" rtl="0" algn="r">
              <a:buNone/>
              <a:defRPr sz="1300">
                <a:solidFill>
                  <a:srgbClr val="0761A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0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9" Type="http://schemas.openxmlformats.org/officeDocument/2006/relationships/image" Target="../media/image20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escher.github.io/" TargetMode="External"/><Relationship Id="rId4" Type="http://schemas.openxmlformats.org/officeDocument/2006/relationships/hyperlink" Target="https://escher.readthedocs.io/en/stable/getting_started.html" TargetMode="External"/><Relationship Id="rId5" Type="http://schemas.openxmlformats.org/officeDocument/2006/relationships/image" Target="../media/image46.png"/><Relationship Id="rId6" Type="http://schemas.openxmlformats.org/officeDocument/2006/relationships/image" Target="../media/image43.png"/><Relationship Id="rId7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SBRG/GDGA_Shortcourse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github.com/SBRG/GDGA_Shortcourse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9.png"/><Relationship Id="rId4" Type="http://schemas.openxmlformats.org/officeDocument/2006/relationships/image" Target="../media/image53.png"/><Relationship Id="rId5" Type="http://schemas.openxmlformats.org/officeDocument/2006/relationships/image" Target="../media/image50.png"/><Relationship Id="rId6" Type="http://schemas.openxmlformats.org/officeDocument/2006/relationships/image" Target="../media/image52.png"/><Relationship Id="rId7" Type="http://schemas.openxmlformats.org/officeDocument/2006/relationships/image" Target="../media/image5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6.png"/><Relationship Id="rId4" Type="http://schemas.openxmlformats.org/officeDocument/2006/relationships/image" Target="../media/image5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9.png"/><Relationship Id="rId4" Type="http://schemas.openxmlformats.org/officeDocument/2006/relationships/image" Target="../media/image5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1.png"/><Relationship Id="rId4" Type="http://schemas.openxmlformats.org/officeDocument/2006/relationships/image" Target="../media/image6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5.png"/><Relationship Id="rId4" Type="http://schemas.openxmlformats.org/officeDocument/2006/relationships/image" Target="../media/image60.png"/><Relationship Id="rId5" Type="http://schemas.openxmlformats.org/officeDocument/2006/relationships/image" Target="../media/image8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9.png"/><Relationship Id="rId4" Type="http://schemas.openxmlformats.org/officeDocument/2006/relationships/image" Target="../media/image68.png"/><Relationship Id="rId5" Type="http://schemas.openxmlformats.org/officeDocument/2006/relationships/image" Target="../media/image7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2.png"/><Relationship Id="rId4" Type="http://schemas.openxmlformats.org/officeDocument/2006/relationships/image" Target="../media/image7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4.png"/><Relationship Id="rId4" Type="http://schemas.openxmlformats.org/officeDocument/2006/relationships/image" Target="../media/image73.png"/><Relationship Id="rId5" Type="http://schemas.openxmlformats.org/officeDocument/2006/relationships/image" Target="../media/image78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7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ctrTitle"/>
          </p:nvPr>
        </p:nvSpPr>
        <p:spPr>
          <a:xfrm>
            <a:off x="685800" y="14309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GD/GA Short Course</a:t>
            </a:r>
            <a:endParaRPr/>
          </a:p>
        </p:txBody>
      </p:sp>
      <p:sp>
        <p:nvSpPr>
          <p:cNvPr id="77" name="Google Shape;77;p16"/>
          <p:cNvSpPr txBox="1"/>
          <p:nvPr>
            <p:ph idx="1" type="subTitle"/>
          </p:nvPr>
        </p:nvSpPr>
        <p:spPr>
          <a:xfrm>
            <a:off x="685800" y="26114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3">
            <a:alphaModFix/>
          </a:blip>
          <a:srcRect b="2525" l="0" r="0" t="2534"/>
          <a:stretch/>
        </p:blipFill>
        <p:spPr>
          <a:xfrm>
            <a:off x="1143000" y="914400"/>
            <a:ext cx="6183300" cy="31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5"/>
          <p:cNvSpPr txBox="1"/>
          <p:nvPr>
            <p:ph type="title"/>
          </p:nvPr>
        </p:nvSpPr>
        <p:spPr>
          <a:xfrm>
            <a:off x="0" y="0"/>
            <a:ext cx="91440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2538" lvl="0" marL="40638" marR="4063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Font typeface="Calibri"/>
              <a:buNone/>
            </a:pPr>
            <a:r>
              <a:rPr b="0" i="0" lang="en" sz="4400" u="none" cap="none" strike="noStrike">
                <a:solidFill>
                  <a:srgbClr val="941100"/>
                </a:solidFill>
                <a:latin typeface="Calibri"/>
                <a:ea typeface="Calibri"/>
                <a:cs typeface="Calibri"/>
                <a:sym typeface="Calibri"/>
              </a:rPr>
              <a:t>Extended to Eukaryotes (2001-03)</a:t>
            </a:r>
            <a:endParaRPr/>
          </a:p>
        </p:txBody>
      </p:sp>
      <p:sp>
        <p:nvSpPr>
          <p:cNvPr id="142" name="Google Shape;142;p25"/>
          <p:cNvSpPr txBox="1"/>
          <p:nvPr>
            <p:ph idx="1" type="body"/>
          </p:nvPr>
        </p:nvSpPr>
        <p:spPr>
          <a:xfrm>
            <a:off x="1143000" y="4057650"/>
            <a:ext cx="59436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326390" lvl="0" marL="383540" marR="4063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i="0" lang="en" sz="2600" u="none" cap="none" strike="noStrike">
                <a:solidFill>
                  <a:srgbClr val="000000"/>
                </a:solidFill>
              </a:rPr>
              <a:t>Baker’s Yeast, </a:t>
            </a:r>
            <a:endParaRPr sz="2600"/>
          </a:p>
          <a:p>
            <a:pPr indent="-326390" lvl="0" marL="383540" marR="40638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i="1" lang="en" sz="2600" u="none" cap="none" strike="noStrike">
                <a:solidFill>
                  <a:srgbClr val="000000"/>
                </a:solidFill>
              </a:rPr>
              <a:t>Saccharomyces cerevisae</a:t>
            </a:r>
            <a:endParaRPr sz="2600"/>
          </a:p>
        </p:txBody>
      </p:sp>
      <p:pic>
        <p:nvPicPr>
          <p:cNvPr id="143" name="Google Shape;14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52730" y="2433331"/>
            <a:ext cx="957300" cy="77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5118" y="882737"/>
            <a:ext cx="957300" cy="133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5"/>
          <p:cNvPicPr preferRelativeResize="0"/>
          <p:nvPr/>
        </p:nvPicPr>
        <p:blipFill rotWithShape="1">
          <a:blip r:embed="rId6">
            <a:alphaModFix/>
          </a:blip>
          <a:srcRect b="12241" l="6152" r="6082" t="4083"/>
          <a:stretch/>
        </p:blipFill>
        <p:spPr>
          <a:xfrm>
            <a:off x="7595854" y="3452920"/>
            <a:ext cx="875700" cy="109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/>
          <p:nvPr/>
        </p:nvSpPr>
        <p:spPr>
          <a:xfrm>
            <a:off x="7409323" y="2141056"/>
            <a:ext cx="12351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538" lvl="0" marL="40638" marR="4063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Jens Nielsen</a:t>
            </a:r>
            <a:endParaRPr/>
          </a:p>
        </p:txBody>
      </p:sp>
      <p:sp>
        <p:nvSpPr>
          <p:cNvPr id="147" name="Google Shape;147;p25"/>
          <p:cNvSpPr/>
          <p:nvPr/>
        </p:nvSpPr>
        <p:spPr>
          <a:xfrm>
            <a:off x="7463147" y="3149496"/>
            <a:ext cx="11292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538" lvl="0" marL="40638" marR="4063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Iman Famili</a:t>
            </a:r>
            <a:endParaRPr/>
          </a:p>
        </p:txBody>
      </p:sp>
      <p:sp>
        <p:nvSpPr>
          <p:cNvPr id="148" name="Google Shape;148;p25"/>
          <p:cNvSpPr/>
          <p:nvPr/>
        </p:nvSpPr>
        <p:spPr>
          <a:xfrm>
            <a:off x="7326300" y="4501016"/>
            <a:ext cx="14151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538" lvl="0" marL="40638" marR="4063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Jochen Fōrster</a:t>
            </a:r>
            <a:endParaRPr/>
          </a:p>
        </p:txBody>
      </p:sp>
    </p:spTree>
  </p:cSld>
  <p:clrMapOvr>
    <a:masterClrMapping/>
  </p:clrMapOvr>
  <p:transition spd="slow">
    <p:push dir="r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/>
          <p:nvPr/>
        </p:nvSpPr>
        <p:spPr>
          <a:xfrm>
            <a:off x="455612" y="1578769"/>
            <a:ext cx="4667400" cy="2685900"/>
          </a:xfrm>
          <a:prstGeom prst="rect">
            <a:avLst/>
          </a:prstGeom>
          <a:gradFill>
            <a:gsLst>
              <a:gs pos="0">
                <a:srgbClr val="FFFFFD"/>
              </a:gs>
              <a:gs pos="100000">
                <a:srgbClr val="FFFFF2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B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2538" lvl="0" marL="40638" marR="4063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4" name="Google Shape;15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700" y="1619250"/>
            <a:ext cx="4716600" cy="25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/>
          <p:nvPr/>
        </p:nvSpPr>
        <p:spPr>
          <a:xfrm>
            <a:off x="455600" y="696475"/>
            <a:ext cx="33654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538" lvl="0" marL="40638" marR="4063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Global Metabolic Map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538" lvl="0" marL="40638" marR="4063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Comprehensively represents known reactions in human cells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7848600" y="1314450"/>
            <a:ext cx="838200" cy="571500"/>
          </a:xfrm>
          <a:prstGeom prst="rect">
            <a:avLst/>
          </a:prstGeom>
          <a:gradFill>
            <a:gsLst>
              <a:gs pos="0">
                <a:srgbClr val="FFFBFF"/>
              </a:gs>
              <a:gs pos="100000">
                <a:srgbClr val="FFEAFF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942193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2538" lvl="0" marL="40638" marR="4063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p26"/>
          <p:cNvSpPr/>
          <p:nvPr/>
        </p:nvSpPr>
        <p:spPr>
          <a:xfrm>
            <a:off x="7552600" y="800100"/>
            <a:ext cx="1235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538" lvl="0" marL="40638" marR="4063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Compounds (2,712)</a:t>
            </a:r>
            <a:endParaRPr/>
          </a:p>
        </p:txBody>
      </p:sp>
      <p:pic>
        <p:nvPicPr>
          <p:cNvPr id="158" name="Google Shape;15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27962" y="1288256"/>
            <a:ext cx="876300" cy="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6"/>
          <p:cNvSpPr txBox="1"/>
          <p:nvPr>
            <p:ph type="title"/>
          </p:nvPr>
        </p:nvSpPr>
        <p:spPr>
          <a:xfrm>
            <a:off x="0" y="0"/>
            <a:ext cx="91440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2538" lvl="0" marL="40638" marR="4063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Font typeface="Calibri"/>
              <a:buNone/>
            </a:pPr>
            <a:r>
              <a:rPr b="0" i="0" lang="en" sz="4000" u="none" cap="none" strike="noStrike">
                <a:solidFill>
                  <a:srgbClr val="941100"/>
                </a:solidFill>
                <a:latin typeface="Calibri"/>
                <a:ea typeface="Calibri"/>
                <a:cs typeface="Calibri"/>
                <a:sym typeface="Calibri"/>
              </a:rPr>
              <a:t>Human metabolism: RECON 1 (2005-07)</a:t>
            </a:r>
            <a:endParaRPr/>
          </a:p>
        </p:txBody>
      </p:sp>
      <p:sp>
        <p:nvSpPr>
          <p:cNvPr id="160" name="Google Shape;160;p26"/>
          <p:cNvSpPr/>
          <p:nvPr/>
        </p:nvSpPr>
        <p:spPr>
          <a:xfrm>
            <a:off x="3792537" y="1416844"/>
            <a:ext cx="2238300" cy="2050200"/>
          </a:xfrm>
          <a:prstGeom prst="rect">
            <a:avLst/>
          </a:prstGeom>
          <a:gradFill>
            <a:gsLst>
              <a:gs pos="0">
                <a:srgbClr val="FFFFFE"/>
              </a:gs>
              <a:gs pos="100000">
                <a:srgbClr val="FFF5EC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7C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2538" lvl="0" marL="40638" marR="4063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61" name="Google Shape;161;p26"/>
          <p:cNvGrpSpPr/>
          <p:nvPr/>
        </p:nvGrpSpPr>
        <p:grpSpPr>
          <a:xfrm>
            <a:off x="2865437" y="1099556"/>
            <a:ext cx="3193938" cy="2343731"/>
            <a:chOff x="0" y="-73800"/>
            <a:chExt cx="3193938" cy="3124975"/>
          </a:xfrm>
        </p:grpSpPr>
        <p:cxnSp>
          <p:nvCxnSpPr>
            <p:cNvPr id="162" name="Google Shape;162;p26"/>
            <p:cNvCxnSpPr/>
            <p:nvPr/>
          </p:nvCxnSpPr>
          <p:spPr>
            <a:xfrm flipH="1" rot="10800000">
              <a:off x="0" y="355601"/>
              <a:ext cx="924000" cy="914400"/>
            </a:xfrm>
            <a:prstGeom prst="straightConnector1">
              <a:avLst/>
            </a:prstGeom>
            <a:noFill/>
            <a:ln cap="rnd" cmpd="sng" w="19050">
              <a:solidFill>
                <a:srgbClr val="FF7C00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63" name="Google Shape;163;p26"/>
            <p:cNvCxnSpPr/>
            <p:nvPr/>
          </p:nvCxnSpPr>
          <p:spPr>
            <a:xfrm>
              <a:off x="9525" y="1336675"/>
              <a:ext cx="904800" cy="1714500"/>
            </a:xfrm>
            <a:prstGeom prst="straightConnector1">
              <a:avLst/>
            </a:prstGeom>
            <a:noFill/>
            <a:ln cap="rnd" cmpd="sng" w="19050">
              <a:solidFill>
                <a:srgbClr val="FF7C00"/>
              </a:solidFill>
              <a:prstDash val="dot"/>
              <a:round/>
              <a:headEnd len="sm" w="sm" type="none"/>
              <a:tailEnd len="sm" w="sm" type="none"/>
            </a:ln>
          </p:spPr>
        </p:cxnSp>
        <p:pic>
          <p:nvPicPr>
            <p:cNvPr id="164" name="Google Shape;164;p26"/>
            <p:cNvPicPr preferRelativeResize="0"/>
            <p:nvPr/>
          </p:nvPicPr>
          <p:blipFill rotWithShape="1">
            <a:blip r:embed="rId5">
              <a:alphaModFix/>
            </a:blip>
            <a:srcRect b="0" l="0" r="477" t="0"/>
            <a:stretch/>
          </p:blipFill>
          <p:spPr>
            <a:xfrm>
              <a:off x="998538" y="425450"/>
              <a:ext cx="2195400" cy="2567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" name="Google Shape;165;p26"/>
            <p:cNvSpPr/>
            <p:nvPr/>
          </p:nvSpPr>
          <p:spPr>
            <a:xfrm>
              <a:off x="1327936" y="-73800"/>
              <a:ext cx="1536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-2538" lvl="0" marL="40638" marR="40638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rPr b="0" i="0" lang="en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Pathways (98)</a:t>
              </a:r>
              <a:endParaRPr/>
            </a:p>
          </p:txBody>
        </p:sp>
      </p:grpSp>
      <p:grpSp>
        <p:nvGrpSpPr>
          <p:cNvPr id="166" name="Google Shape;166;p26"/>
          <p:cNvGrpSpPr/>
          <p:nvPr/>
        </p:nvGrpSpPr>
        <p:grpSpPr>
          <a:xfrm>
            <a:off x="4343400" y="964406"/>
            <a:ext cx="3517800" cy="2000363"/>
            <a:chOff x="0" y="0"/>
            <a:chExt cx="3517800" cy="2667150"/>
          </a:xfrm>
        </p:grpSpPr>
        <p:cxnSp>
          <p:nvCxnSpPr>
            <p:cNvPr id="167" name="Google Shape;167;p26"/>
            <p:cNvCxnSpPr/>
            <p:nvPr/>
          </p:nvCxnSpPr>
          <p:spPr>
            <a:xfrm>
              <a:off x="76200" y="1746250"/>
              <a:ext cx="1733400" cy="901800"/>
            </a:xfrm>
            <a:prstGeom prst="straightConnector1">
              <a:avLst/>
            </a:prstGeom>
            <a:noFill/>
            <a:ln cap="rnd" cmpd="sng" w="19050">
              <a:solidFill>
                <a:srgbClr val="B6192B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68" name="Google Shape;168;p26"/>
            <p:cNvCxnSpPr/>
            <p:nvPr/>
          </p:nvCxnSpPr>
          <p:spPr>
            <a:xfrm flipH="1" rot="10800000">
              <a:off x="0" y="390550"/>
              <a:ext cx="1819200" cy="441300"/>
            </a:xfrm>
            <a:prstGeom prst="straightConnector1">
              <a:avLst/>
            </a:prstGeom>
            <a:noFill/>
            <a:ln cap="rnd" cmpd="sng" w="19050">
              <a:solidFill>
                <a:srgbClr val="D84800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169" name="Google Shape;169;p26"/>
            <p:cNvSpPr/>
            <p:nvPr/>
          </p:nvSpPr>
          <p:spPr>
            <a:xfrm>
              <a:off x="1828800" y="381000"/>
              <a:ext cx="1295400" cy="2286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FF3F5"/>
                </a:gs>
              </a:gsLst>
              <a:path path="circle">
                <a:fillToRect b="50%" l="50%" r="50%" t="50%"/>
              </a:path>
              <a:tileRect/>
            </a:gradFill>
            <a:ln cap="flat" cmpd="sng" w="19050">
              <a:solidFill>
                <a:srgbClr val="B6192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-2538" lvl="0" marL="40638" marR="40638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Times New Roman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70" name="Google Shape;170;p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981200" y="438150"/>
              <a:ext cx="1019100" cy="2229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" name="Google Shape;171;p26"/>
            <p:cNvSpPr/>
            <p:nvPr/>
          </p:nvSpPr>
          <p:spPr>
            <a:xfrm>
              <a:off x="1600200" y="0"/>
              <a:ext cx="1917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-2538" lvl="0" marL="40638" marR="40638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rPr b="0" i="0" lang="en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Reactions (3,311)</a:t>
              </a:r>
              <a:endParaRPr/>
            </a:p>
          </p:txBody>
        </p:sp>
      </p:grpSp>
      <p:cxnSp>
        <p:nvCxnSpPr>
          <p:cNvPr id="172" name="Google Shape;172;p26"/>
          <p:cNvCxnSpPr/>
          <p:nvPr/>
        </p:nvCxnSpPr>
        <p:spPr>
          <a:xfrm>
            <a:off x="6629400" y="1521619"/>
            <a:ext cx="990600" cy="571500"/>
          </a:xfrm>
          <a:prstGeom prst="straightConnector1">
            <a:avLst/>
          </a:prstGeom>
          <a:noFill/>
          <a:ln cap="rnd" cmpd="sng" w="19050">
            <a:solidFill>
              <a:srgbClr val="009193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173" name="Google Shape;173;p26"/>
          <p:cNvGrpSpPr/>
          <p:nvPr/>
        </p:nvGrpSpPr>
        <p:grpSpPr>
          <a:xfrm>
            <a:off x="6629400" y="2093118"/>
            <a:ext cx="2387500" cy="2047949"/>
            <a:chOff x="0" y="0"/>
            <a:chExt cx="2387500" cy="2730599"/>
          </a:xfrm>
        </p:grpSpPr>
        <p:sp>
          <p:nvSpPr>
            <p:cNvPr id="174" name="Google Shape;174;p26"/>
            <p:cNvSpPr/>
            <p:nvPr/>
          </p:nvSpPr>
          <p:spPr>
            <a:xfrm>
              <a:off x="990600" y="0"/>
              <a:ext cx="1219200" cy="1905000"/>
            </a:xfrm>
            <a:prstGeom prst="rect">
              <a:avLst/>
            </a:prstGeom>
            <a:gradFill>
              <a:gsLst>
                <a:gs pos="0">
                  <a:srgbClr val="FBFFFF"/>
                </a:gs>
                <a:gs pos="100000">
                  <a:srgbClr val="EBFFFF"/>
                </a:gs>
              </a:gsLst>
              <a:path path="circle">
                <a:fillToRect b="50%" l="50%" r="50%" t="50%"/>
              </a:path>
              <a:tileRect/>
            </a:gradFill>
            <a:ln cap="flat" cmpd="sng" w="19050">
              <a:solidFill>
                <a:srgbClr val="00919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-2538" lvl="0" marL="40638" marR="40638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Times New Roman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75" name="Google Shape;175;p2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14400" y="76200"/>
              <a:ext cx="1382700" cy="175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" name="Google Shape;176;p26"/>
            <p:cNvSpPr/>
            <p:nvPr/>
          </p:nvSpPr>
          <p:spPr>
            <a:xfrm>
              <a:off x="393700" y="1904999"/>
              <a:ext cx="1993800" cy="82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-2538" lvl="0" marL="40638" marR="40638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b="0" i="0" lang="en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Genes (1,496)</a:t>
              </a:r>
              <a:endParaRPr/>
            </a:p>
            <a:p>
              <a:pPr indent="-2538" lvl="0" marL="40638" marR="40638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b="0" i="0" lang="en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Transcripts (1,905)</a:t>
              </a:r>
              <a:endParaRPr/>
            </a:p>
            <a:p>
              <a:pPr indent="-2538" lvl="0" marL="40638" marR="40638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b="0" i="0" lang="en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Proteins (2,004)</a:t>
              </a:r>
              <a:endParaRPr/>
            </a:p>
          </p:txBody>
        </p:sp>
        <p:cxnSp>
          <p:nvCxnSpPr>
            <p:cNvPr id="177" name="Google Shape;177;p26"/>
            <p:cNvCxnSpPr/>
            <p:nvPr/>
          </p:nvCxnSpPr>
          <p:spPr>
            <a:xfrm>
              <a:off x="0" y="704849"/>
              <a:ext cx="1066800" cy="1200300"/>
            </a:xfrm>
            <a:prstGeom prst="straightConnector1">
              <a:avLst/>
            </a:prstGeom>
            <a:noFill/>
            <a:ln cap="rnd" cmpd="sng" w="19050">
              <a:solidFill>
                <a:srgbClr val="009193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pic>
        <p:nvPicPr>
          <p:cNvPr id="178" name="Google Shape;178;p26"/>
          <p:cNvPicPr preferRelativeResize="0"/>
          <p:nvPr/>
        </p:nvPicPr>
        <p:blipFill rotWithShape="1">
          <a:blip r:embed="rId8">
            <a:alphaModFix/>
          </a:blip>
          <a:srcRect b="2439" l="0" r="0" t="0"/>
          <a:stretch/>
        </p:blipFill>
        <p:spPr>
          <a:xfrm>
            <a:off x="6100762" y="3395663"/>
            <a:ext cx="800100" cy="79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6"/>
          <p:cNvSpPr/>
          <p:nvPr/>
        </p:nvSpPr>
        <p:spPr>
          <a:xfrm>
            <a:off x="6705600" y="4271963"/>
            <a:ext cx="2222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538" lvl="0" marL="40638" marR="4063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Compartments (7)</a:t>
            </a:r>
            <a:endParaRPr sz="1600"/>
          </a:p>
        </p:txBody>
      </p:sp>
      <p:grpSp>
        <p:nvGrpSpPr>
          <p:cNvPr id="180" name="Google Shape;180;p26"/>
          <p:cNvGrpSpPr/>
          <p:nvPr/>
        </p:nvGrpSpPr>
        <p:grpSpPr>
          <a:xfrm>
            <a:off x="2257425" y="4293579"/>
            <a:ext cx="4176867" cy="598725"/>
            <a:chOff x="0" y="-2918"/>
            <a:chExt cx="4600581" cy="798300"/>
          </a:xfrm>
        </p:grpSpPr>
        <p:pic>
          <p:nvPicPr>
            <p:cNvPr id="181" name="Google Shape;181;p2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881" y="0"/>
              <a:ext cx="4598700" cy="79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26"/>
            <p:cNvPicPr preferRelativeResize="0"/>
            <p:nvPr/>
          </p:nvPicPr>
          <p:blipFill rotWithShape="1">
            <a:blip r:embed="rId10">
              <a:alphaModFix/>
            </a:blip>
            <a:srcRect b="21305" l="0" r="0" t="8929"/>
            <a:stretch/>
          </p:blipFill>
          <p:spPr>
            <a:xfrm>
              <a:off x="0" y="-2918"/>
              <a:ext cx="581400" cy="7983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83" name="Google Shape;183;p26"/>
          <p:cNvCxnSpPr/>
          <p:nvPr/>
        </p:nvCxnSpPr>
        <p:spPr>
          <a:xfrm>
            <a:off x="6705600" y="1543050"/>
            <a:ext cx="1143000" cy="342900"/>
          </a:xfrm>
          <a:prstGeom prst="straightConnector1">
            <a:avLst/>
          </a:prstGeom>
          <a:noFill/>
          <a:ln cap="rnd" cmpd="sng" w="19050">
            <a:solidFill>
              <a:srgbClr val="942193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84" name="Google Shape;184;p26"/>
          <p:cNvCxnSpPr/>
          <p:nvPr/>
        </p:nvCxnSpPr>
        <p:spPr>
          <a:xfrm flipH="1" rot="10800000">
            <a:off x="6705600" y="1314450"/>
            <a:ext cx="1143000" cy="228600"/>
          </a:xfrm>
          <a:prstGeom prst="straightConnector1">
            <a:avLst/>
          </a:prstGeom>
          <a:noFill/>
          <a:ln cap="rnd" cmpd="sng" w="19050">
            <a:solidFill>
              <a:srgbClr val="942193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/>
          <p:nvPr>
            <p:ph type="title"/>
          </p:nvPr>
        </p:nvSpPr>
        <p:spPr>
          <a:xfrm>
            <a:off x="312775" y="285750"/>
            <a:ext cx="2745300" cy="462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 3D (2018)</a:t>
            </a:r>
            <a:endParaRPr/>
          </a:p>
        </p:txBody>
      </p:sp>
      <p:pic>
        <p:nvPicPr>
          <p:cNvPr id="190" name="Google Shape;1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25" y="222075"/>
            <a:ext cx="5697297" cy="4626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type="title"/>
          </p:nvPr>
        </p:nvSpPr>
        <p:spPr>
          <a:xfrm>
            <a:off x="321475" y="285750"/>
            <a:ext cx="2658600" cy="466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iML1515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(2017)</a:t>
            </a:r>
            <a:endParaRPr/>
          </a:p>
        </p:txBody>
      </p:sp>
      <p:pic>
        <p:nvPicPr>
          <p:cNvPr id="196" name="Google Shape;1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2575" y="397450"/>
            <a:ext cx="5408476" cy="43486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722312" y="3305175"/>
            <a:ext cx="7772400" cy="18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538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Font typeface="Helvetica Neue"/>
              <a:buNone/>
            </a:pPr>
            <a:r>
              <a:rPr lang="en" sz="4000">
                <a:latin typeface="Helvetica Neue"/>
                <a:ea typeface="Helvetica Neue"/>
                <a:cs typeface="Helvetica Neue"/>
                <a:sym typeface="Helvetica Neue"/>
              </a:rPr>
              <a:t>What goes into a metabolic network reconstruction?</a:t>
            </a:r>
            <a:endParaRPr/>
          </a:p>
        </p:txBody>
      </p:sp>
      <p:sp>
        <p:nvSpPr>
          <p:cNvPr id="202" name="Google Shape;202;p29"/>
          <p:cNvSpPr txBox="1"/>
          <p:nvPr>
            <p:ph idx="1" type="body"/>
          </p:nvPr>
        </p:nvSpPr>
        <p:spPr>
          <a:xfrm>
            <a:off x="722312" y="894159"/>
            <a:ext cx="7772400" cy="2411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-2538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Font typeface="Arial"/>
              <a:buNone/>
            </a:pPr>
            <a:r>
              <a:rPr lang="en" sz="2000">
                <a:solidFill>
                  <a:srgbClr val="9B9B9B"/>
                </a:solidFill>
              </a:rPr>
              <a:t>How can we organize curated data into a knowledgebase?</a:t>
            </a:r>
            <a:endParaRPr/>
          </a:p>
        </p:txBody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>
            <p:ph type="title"/>
          </p:nvPr>
        </p:nvSpPr>
        <p:spPr>
          <a:xfrm>
            <a:off x="311700" y="6225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metabolic network reconstruction?</a:t>
            </a:r>
            <a:endParaRPr/>
          </a:p>
        </p:txBody>
      </p:sp>
      <p:pic>
        <p:nvPicPr>
          <p:cNvPr id="208" name="Google Shape;20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725" y="750500"/>
            <a:ext cx="5744675" cy="43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0"/>
          <p:cNvSpPr txBox="1"/>
          <p:nvPr/>
        </p:nvSpPr>
        <p:spPr>
          <a:xfrm>
            <a:off x="4886375" y="4889525"/>
            <a:ext cx="29424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900"/>
              <a:buNone/>
            </a:pPr>
            <a:r>
              <a:rPr i="1" lang="en" sz="900">
                <a:solidFill>
                  <a:srgbClr val="222222"/>
                </a:solidFill>
              </a:rPr>
              <a:t>Nature Reviews Genetics</a:t>
            </a:r>
            <a:r>
              <a:rPr lang="en" sz="900">
                <a:solidFill>
                  <a:srgbClr val="222222"/>
                </a:solidFill>
              </a:rPr>
              <a:t> 7, 130–141 (2006)</a:t>
            </a:r>
            <a:endParaRPr sz="9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title"/>
          </p:nvPr>
        </p:nvSpPr>
        <p:spPr>
          <a:xfrm>
            <a:off x="343350" y="285750"/>
            <a:ext cx="3754800" cy="44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Reconstruction &amp;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building</a:t>
            </a:r>
            <a:endParaRPr/>
          </a:p>
        </p:txBody>
      </p:sp>
      <p:pic>
        <p:nvPicPr>
          <p:cNvPr id="215" name="Google Shape;2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6050" y="277438"/>
            <a:ext cx="4282319" cy="458862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 txBox="1"/>
          <p:nvPr/>
        </p:nvSpPr>
        <p:spPr>
          <a:xfrm>
            <a:off x="4824150" y="4972800"/>
            <a:ext cx="2252400" cy="1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https://www.nature.com/articles/nrmicro1949</a:t>
            </a:r>
            <a:endParaRPr sz="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/>
          <p:nvPr>
            <p:ph type="title"/>
          </p:nvPr>
        </p:nvSpPr>
        <p:spPr>
          <a:xfrm>
            <a:off x="140803" y="69518"/>
            <a:ext cx="3935700" cy="44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" sz="2800">
                <a:solidFill>
                  <a:srgbClr val="980000"/>
                </a:solidFill>
              </a:rPr>
              <a:t>Reconstruction Workflow</a:t>
            </a:r>
            <a:endParaRPr sz="2800">
              <a:solidFill>
                <a:srgbClr val="9800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n" sz="22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96-step QC/QA’ed SOP that systematically integrates information into knowledge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n" sz="22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n" sz="22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b="0" i="1" lang="en" sz="22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 reconstruction</a:t>
            </a:r>
            <a:r>
              <a:rPr b="0" i="0" lang="en" sz="22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that is a knowledge-base</a:t>
            </a:r>
            <a:br>
              <a:rPr b="0" i="0" lang="en" sz="22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" sz="22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22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Newer versions include protein synthesis and stress functions</a:t>
            </a:r>
            <a:endParaRPr/>
          </a:p>
        </p:txBody>
      </p:sp>
      <p:pic>
        <p:nvPicPr>
          <p:cNvPr id="222" name="Google Shape;22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3150" y="367950"/>
            <a:ext cx="5028649" cy="367324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2"/>
          <p:cNvSpPr txBox="1"/>
          <p:nvPr/>
        </p:nvSpPr>
        <p:spPr>
          <a:xfrm>
            <a:off x="6569975" y="4538625"/>
            <a:ext cx="21657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Nat Protoc. 2010; 5(1): 93–121.</a:t>
            </a:r>
            <a:endParaRPr sz="9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Confidence Scores track evidence for GPRs</a:t>
            </a:r>
            <a:endParaRPr/>
          </a:p>
        </p:txBody>
      </p:sp>
      <p:pic>
        <p:nvPicPr>
          <p:cNvPr id="229" name="Google Shape;2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00" y="1266601"/>
            <a:ext cx="8454001" cy="300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3"/>
          <p:cNvSpPr txBox="1"/>
          <p:nvPr/>
        </p:nvSpPr>
        <p:spPr>
          <a:xfrm>
            <a:off x="5812225" y="4302500"/>
            <a:ext cx="27870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 Protoc. 2010; 5(1): 93–121.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74" y="943937"/>
            <a:ext cx="8861601" cy="387486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4"/>
          <p:cNvSpPr txBox="1"/>
          <p:nvPr/>
        </p:nvSpPr>
        <p:spPr>
          <a:xfrm>
            <a:off x="4551400" y="4570500"/>
            <a:ext cx="21351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Nat Protoc. 2010; 5(1): 93–121.</a:t>
            </a:r>
            <a:endParaRPr sz="900"/>
          </a:p>
        </p:txBody>
      </p:sp>
      <p:sp>
        <p:nvSpPr>
          <p:cNvPr id="237" name="Google Shape;237;p34"/>
          <p:cNvSpPr txBox="1"/>
          <p:nvPr>
            <p:ph type="title"/>
          </p:nvPr>
        </p:nvSpPr>
        <p:spPr>
          <a:xfrm>
            <a:off x="195575" y="1128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concrete example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Genome Design and Analytics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457200" y="807875"/>
            <a:ext cx="8229600" cy="11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Building </a:t>
            </a:r>
            <a:r>
              <a:rPr lang="en"/>
              <a:t>computational</a:t>
            </a:r>
            <a:r>
              <a:rPr lang="en"/>
              <a:t> tools to accelerate the strain design process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Short course is designed to enable CFB strain designers to utilize the tools we develop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8325" y="1825350"/>
            <a:ext cx="4953750" cy="274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5"/>
          <p:cNvPicPr preferRelativeResize="0"/>
          <p:nvPr/>
        </p:nvPicPr>
        <p:blipFill rotWithShape="1">
          <a:blip r:embed="rId3">
            <a:alphaModFix/>
          </a:blip>
          <a:srcRect b="0" l="0" r="16492" t="0"/>
          <a:stretch/>
        </p:blipFill>
        <p:spPr>
          <a:xfrm>
            <a:off x="0" y="2752275"/>
            <a:ext cx="4961475" cy="185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2299" y="38800"/>
            <a:ext cx="4003826" cy="510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5"/>
          <p:cNvSpPr txBox="1"/>
          <p:nvPr/>
        </p:nvSpPr>
        <p:spPr>
          <a:xfrm>
            <a:off x="2139700" y="4925400"/>
            <a:ext cx="29664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900"/>
              <a:buNone/>
            </a:pPr>
            <a:r>
              <a:rPr i="1" lang="en" sz="900">
                <a:solidFill>
                  <a:srgbClr val="222222"/>
                </a:solidFill>
              </a:rPr>
              <a:t>Nature Reviews Genetics</a:t>
            </a:r>
            <a:r>
              <a:rPr lang="en" sz="900">
                <a:solidFill>
                  <a:srgbClr val="222222"/>
                </a:solidFill>
              </a:rPr>
              <a:t> 7, 130–141 (2006)</a:t>
            </a:r>
            <a:endParaRPr sz="900">
              <a:solidFill>
                <a:srgbClr val="222222"/>
              </a:solidFill>
            </a:endParaRPr>
          </a:p>
        </p:txBody>
      </p:sp>
      <p:sp>
        <p:nvSpPr>
          <p:cNvPr id="245" name="Google Shape;245;p35"/>
          <p:cNvSpPr txBox="1"/>
          <p:nvPr/>
        </p:nvSpPr>
        <p:spPr>
          <a:xfrm>
            <a:off x="1357625" y="4603250"/>
            <a:ext cx="27870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Nat Protoc. 2010; 5(1): 93–121.</a:t>
            </a:r>
            <a:endParaRPr sz="900"/>
          </a:p>
        </p:txBody>
      </p:sp>
      <p:sp>
        <p:nvSpPr>
          <p:cNvPr id="246" name="Google Shape;246;p35"/>
          <p:cNvSpPr txBox="1"/>
          <p:nvPr>
            <p:ph type="title"/>
          </p:nvPr>
        </p:nvSpPr>
        <p:spPr>
          <a:xfrm>
            <a:off x="142900" y="359500"/>
            <a:ext cx="4784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Mass and Charge Balancing</a:t>
            </a:r>
            <a:endParaRPr/>
          </a:p>
        </p:txBody>
      </p:sp>
      <p:sp>
        <p:nvSpPr>
          <p:cNvPr id="247" name="Google Shape;247;p35"/>
          <p:cNvSpPr txBox="1"/>
          <p:nvPr/>
        </p:nvSpPr>
        <p:spPr>
          <a:xfrm>
            <a:off x="54550" y="1208600"/>
            <a:ext cx="49614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(For H+ balancing - most common)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Identify physiological charge using pK</a:t>
            </a:r>
            <a:r>
              <a:rPr baseline="-25000" lang="en"/>
              <a:t>a</a:t>
            </a:r>
            <a:r>
              <a:rPr lang="en"/>
              <a:t> of compounds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Balance reactions most likely with H+</a:t>
            </a:r>
            <a:endParaRPr/>
          </a:p>
        </p:txBody>
      </p:sp>
      <p:cxnSp>
        <p:nvCxnSpPr>
          <p:cNvPr id="248" name="Google Shape;248;p35"/>
          <p:cNvCxnSpPr>
            <a:endCxn id="244" idx="3"/>
          </p:cNvCxnSpPr>
          <p:nvPr/>
        </p:nvCxnSpPr>
        <p:spPr>
          <a:xfrm>
            <a:off x="5075200" y="2199450"/>
            <a:ext cx="30900" cy="283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/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Determining reaction reversibility</a:t>
            </a:r>
            <a:endParaRPr/>
          </a:p>
        </p:txBody>
      </p:sp>
      <p:sp>
        <p:nvSpPr>
          <p:cNvPr id="254" name="Google Shape;254;p36"/>
          <p:cNvSpPr txBox="1"/>
          <p:nvPr>
            <p:ph idx="1" type="body"/>
          </p:nvPr>
        </p:nvSpPr>
        <p:spPr>
          <a:xfrm>
            <a:off x="222450" y="743275"/>
            <a:ext cx="358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Reversibility determines default flux constraints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Rev: v</a:t>
            </a:r>
            <a:r>
              <a:rPr baseline="-25000" lang="en"/>
              <a:t>lb</a:t>
            </a:r>
            <a:r>
              <a:rPr lang="en"/>
              <a:t> = -inf, v</a:t>
            </a:r>
            <a:r>
              <a:rPr baseline="-25000" lang="en"/>
              <a:t>ub</a:t>
            </a:r>
            <a:r>
              <a:rPr lang="en"/>
              <a:t> = inf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Irrev: v</a:t>
            </a:r>
            <a:r>
              <a:rPr baseline="-25000" lang="en"/>
              <a:t>lb</a:t>
            </a:r>
            <a:r>
              <a:rPr lang="en"/>
              <a:t> = 0, v</a:t>
            </a:r>
            <a:r>
              <a:rPr baseline="-25000" lang="en"/>
              <a:t>ub</a:t>
            </a:r>
            <a:r>
              <a:rPr lang="en"/>
              <a:t> = inf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Reaction is irreversible if it can </a:t>
            </a:r>
            <a:r>
              <a:rPr b="1" lang="en"/>
              <a:t>never</a:t>
            </a:r>
            <a:r>
              <a:rPr lang="en"/>
              <a:t> proceed in reverse physiologically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Reversible otherwise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Reversibility depends on two things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/>
              <a:t>Reaction K</a:t>
            </a:r>
            <a:r>
              <a:rPr b="1" baseline="-25000" lang="en"/>
              <a:t>eq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/>
              <a:t>Metabolic concentrations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Literature and computational evidence can be used</a:t>
            </a:r>
            <a:endParaRPr/>
          </a:p>
        </p:txBody>
      </p:sp>
      <p:pic>
        <p:nvPicPr>
          <p:cNvPr id="255" name="Google Shape;25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7038" y="2340975"/>
            <a:ext cx="5160499" cy="249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6"/>
          <p:cNvSpPr txBox="1"/>
          <p:nvPr/>
        </p:nvSpPr>
        <p:spPr>
          <a:xfrm>
            <a:off x="5049100" y="4832675"/>
            <a:ext cx="16326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Mol Syst Biol. 2007; 3: 121.</a:t>
            </a:r>
            <a:endParaRPr sz="900"/>
          </a:p>
        </p:txBody>
      </p:sp>
      <p:pic>
        <p:nvPicPr>
          <p:cNvPr id="257" name="Google Shape;25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9350" y="1227745"/>
            <a:ext cx="4242975" cy="82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6"/>
          <p:cNvPicPr preferRelativeResize="0"/>
          <p:nvPr/>
        </p:nvPicPr>
        <p:blipFill rotWithShape="1">
          <a:blip r:embed="rId5">
            <a:alphaModFix/>
          </a:blip>
          <a:srcRect b="62376" l="91608" r="3159" t="21478"/>
          <a:stretch/>
        </p:blipFill>
        <p:spPr>
          <a:xfrm>
            <a:off x="8464825" y="976725"/>
            <a:ext cx="515224" cy="121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/>
          <p:nvPr>
            <p:ph type="title"/>
          </p:nvPr>
        </p:nvSpPr>
        <p:spPr>
          <a:xfrm>
            <a:off x="311700" y="3235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Growth: The biomass reaction v</a:t>
            </a:r>
            <a:r>
              <a:rPr baseline="-25000" lang="en"/>
              <a:t>biomass</a:t>
            </a:r>
            <a:endParaRPr baseline="-25000"/>
          </a:p>
        </p:txBody>
      </p:sp>
      <p:pic>
        <p:nvPicPr>
          <p:cNvPr id="264" name="Google Shape;26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525" y="629950"/>
            <a:ext cx="6171196" cy="461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7"/>
          <p:cNvSpPr txBox="1"/>
          <p:nvPr/>
        </p:nvSpPr>
        <p:spPr>
          <a:xfrm>
            <a:off x="6907800" y="4925150"/>
            <a:ext cx="38337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Nat Rev Microbiol. 2009 Feb;7(2):129-43.</a:t>
            </a:r>
            <a:endParaRPr sz="9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8"/>
          <p:cNvSpPr txBox="1"/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Typical cell composition (</a:t>
            </a:r>
            <a:r>
              <a:rPr i="1" lang="en"/>
              <a:t>E. coli</a:t>
            </a:r>
            <a:r>
              <a:rPr lang="en"/>
              <a:t>)</a:t>
            </a:r>
            <a:endParaRPr/>
          </a:p>
        </p:txBody>
      </p:sp>
      <p:sp>
        <p:nvSpPr>
          <p:cNvPr id="271" name="Google Shape;271;p38"/>
          <p:cNvSpPr txBox="1"/>
          <p:nvPr>
            <p:ph idx="1" type="body"/>
          </p:nvPr>
        </p:nvSpPr>
        <p:spPr>
          <a:xfrm>
            <a:off x="311700" y="1428050"/>
            <a:ext cx="410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n"/>
              <a:t>Rule of Thumb (not 100% true)</a:t>
            </a:r>
            <a:endParaRPr b="1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Component fractions are cell-type and condition specific</a:t>
            </a:r>
            <a:endParaRPr/>
          </a:p>
          <a:p>
            <a:pPr indent="-330200" lvl="1" marL="914400" rtl="0" algn="l">
              <a:spcBef>
                <a:spcPts val="48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Within ~20% variation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Precursor fractions relatively fixed</a:t>
            </a:r>
            <a:endParaRPr/>
          </a:p>
          <a:p>
            <a:pPr indent="-330200" lvl="1" marL="914400" rtl="0" algn="l">
              <a:spcBef>
                <a:spcPts val="48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AA fractions ~constant across growth conditions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NTP fractions defined by genome</a:t>
            </a:r>
            <a:endParaRPr/>
          </a:p>
        </p:txBody>
      </p:sp>
      <p:pic>
        <p:nvPicPr>
          <p:cNvPr id="272" name="Google Shape;27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300" y="1158825"/>
            <a:ext cx="3768675" cy="368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8"/>
          <p:cNvSpPr txBox="1"/>
          <p:nvPr/>
        </p:nvSpPr>
        <p:spPr>
          <a:xfrm>
            <a:off x="6142275" y="4750325"/>
            <a:ext cx="27870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Nat Protoc. 2010; 5(1): 93–121.</a:t>
            </a:r>
            <a:endParaRPr sz="9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9"/>
          <p:cNvSpPr txBox="1"/>
          <p:nvPr>
            <p:ph type="title"/>
          </p:nvPr>
        </p:nvSpPr>
        <p:spPr>
          <a:xfrm>
            <a:off x="685800" y="285750"/>
            <a:ext cx="7772400" cy="6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Condition-specific networks</a:t>
            </a:r>
            <a:endParaRPr/>
          </a:p>
        </p:txBody>
      </p:sp>
      <p:pic>
        <p:nvPicPr>
          <p:cNvPr id="279" name="Google Shape;27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488" y="1032313"/>
            <a:ext cx="7535026" cy="3855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80" name="Google Shape;280;p39"/>
          <p:cNvSpPr txBox="1"/>
          <p:nvPr/>
        </p:nvSpPr>
        <p:spPr>
          <a:xfrm>
            <a:off x="3120300" y="4717350"/>
            <a:ext cx="2903400" cy="1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https://www.ncbi.nlm.nih.gov/pmc/articles/PMC3594511/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0"/>
          <p:cNvSpPr txBox="1"/>
          <p:nvPr>
            <p:ph type="title"/>
          </p:nvPr>
        </p:nvSpPr>
        <p:spPr>
          <a:xfrm>
            <a:off x="0" y="0"/>
            <a:ext cx="43512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Reconstruction Tools</a:t>
            </a:r>
            <a:endParaRPr/>
          </a:p>
        </p:txBody>
      </p:sp>
      <p:sp>
        <p:nvSpPr>
          <p:cNvPr id="286" name="Google Shape;286;p40"/>
          <p:cNvSpPr txBox="1"/>
          <p:nvPr>
            <p:ph idx="1" type="body"/>
          </p:nvPr>
        </p:nvSpPr>
        <p:spPr>
          <a:xfrm>
            <a:off x="311700" y="1152475"/>
            <a:ext cx="4118100" cy="26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Large number of tools available</a:t>
            </a:r>
            <a:endParaRPr/>
          </a:p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RAVEN, rBioNet, SEED, Simpheny, SuBliMinal, many more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Various languages and platforms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Different parts of the 96 step workflow are handled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No consensus on best tools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9850" y="-40125"/>
            <a:ext cx="4686457" cy="518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1"/>
          <p:cNvSpPr txBox="1"/>
          <p:nvPr>
            <p:ph type="title"/>
          </p:nvPr>
        </p:nvSpPr>
        <p:spPr>
          <a:xfrm>
            <a:off x="580150" y="3305175"/>
            <a:ext cx="8388300" cy="18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538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Font typeface="Helvetica Neue"/>
              <a:buNone/>
            </a:pPr>
            <a:r>
              <a:rPr lang="en" sz="4000">
                <a:latin typeface="Helvetica Neue"/>
                <a:ea typeface="Helvetica Neue"/>
                <a:cs typeface="Helvetica Neue"/>
                <a:sym typeface="Helvetica Neue"/>
              </a:rPr>
              <a:t>Using reconstructions to understand phylogeny</a:t>
            </a:r>
            <a:endParaRPr/>
          </a:p>
        </p:txBody>
      </p:sp>
      <p:sp>
        <p:nvSpPr>
          <p:cNvPr id="293" name="Google Shape;293;p41"/>
          <p:cNvSpPr txBox="1"/>
          <p:nvPr>
            <p:ph idx="1" type="body"/>
          </p:nvPr>
        </p:nvSpPr>
        <p:spPr>
          <a:xfrm>
            <a:off x="722312" y="894159"/>
            <a:ext cx="7772400" cy="2411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-2538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Font typeface="Arial"/>
              <a:buNone/>
            </a:pPr>
            <a:r>
              <a:rPr lang="en" sz="2000">
                <a:solidFill>
                  <a:srgbClr val="9B9B9B"/>
                </a:solidFill>
              </a:rPr>
              <a:t>Knowledge-bases as scaffolds for data analysis </a:t>
            </a:r>
            <a:endParaRPr b="1"/>
          </a:p>
        </p:txBody>
      </p:sp>
      <p:grpSp>
        <p:nvGrpSpPr>
          <p:cNvPr id="294" name="Google Shape;294;p41"/>
          <p:cNvGrpSpPr/>
          <p:nvPr/>
        </p:nvGrpSpPr>
        <p:grpSpPr>
          <a:xfrm>
            <a:off x="3462475" y="474275"/>
            <a:ext cx="5121149" cy="1453050"/>
            <a:chOff x="2510850" y="894150"/>
            <a:chExt cx="5121149" cy="1453050"/>
          </a:xfrm>
        </p:grpSpPr>
        <p:pic>
          <p:nvPicPr>
            <p:cNvPr id="295" name="Google Shape;295;p41"/>
            <p:cNvPicPr preferRelativeResize="0"/>
            <p:nvPr/>
          </p:nvPicPr>
          <p:blipFill rotWithShape="1">
            <a:blip r:embed="rId3">
              <a:alphaModFix/>
            </a:blip>
            <a:srcRect b="4589" l="0" r="0" t="0"/>
            <a:stretch/>
          </p:blipFill>
          <p:spPr>
            <a:xfrm>
              <a:off x="2510850" y="894150"/>
              <a:ext cx="5121149" cy="145305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296" name="Google Shape;296;p41"/>
            <p:cNvSpPr/>
            <p:nvPr/>
          </p:nvSpPr>
          <p:spPr>
            <a:xfrm>
              <a:off x="5270400" y="1843200"/>
              <a:ext cx="489600" cy="50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708" y="1168303"/>
            <a:ext cx="5820759" cy="334332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2" name="Google Shape;302;p42"/>
          <p:cNvSpPr txBox="1"/>
          <p:nvPr/>
        </p:nvSpPr>
        <p:spPr>
          <a:xfrm>
            <a:off x="6429377" y="4671225"/>
            <a:ext cx="252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Monk et al, 2014</a:t>
            </a:r>
            <a:endParaRPr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42"/>
          <p:cNvSpPr txBox="1"/>
          <p:nvPr>
            <p:ph type="title"/>
          </p:nvPr>
        </p:nvSpPr>
        <p:spPr>
          <a:xfrm>
            <a:off x="109271" y="224616"/>
            <a:ext cx="89655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SzPts val="1400"/>
              <a:buFont typeface="Calibri"/>
              <a:buNone/>
            </a:pPr>
            <a:r>
              <a:rPr b="0" i="0" lang="en" sz="2400" u="none" cap="none" strike="noStrike">
                <a:solidFill>
                  <a:srgbClr val="941100"/>
                </a:solidFill>
                <a:latin typeface="Calibri"/>
                <a:ea typeface="Calibri"/>
                <a:cs typeface="Calibri"/>
                <a:sym typeface="Calibri"/>
              </a:rPr>
              <a:t>Clustering of GENREs using multiple correspondence analysis (MCA)</a:t>
            </a:r>
            <a:endParaRPr b="0" i="0" sz="2400" u="none" cap="none" strike="noStrike">
              <a:solidFill>
                <a:srgbClr val="9411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42"/>
          <p:cNvSpPr txBox="1"/>
          <p:nvPr>
            <p:ph idx="1" type="body"/>
          </p:nvPr>
        </p:nvSpPr>
        <p:spPr>
          <a:xfrm>
            <a:off x="5990471" y="1168306"/>
            <a:ext cx="2963400" cy="3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406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GENREs cluster in four groups</a:t>
            </a:r>
            <a:endParaRPr/>
          </a:p>
          <a:p>
            <a:pPr indent="-317500" lvl="0" marL="457200" marR="406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Enterobacteria, yeasts and photosynthetic eukaryotes show distinct reactomes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406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Iterations of </a:t>
            </a:r>
            <a:r>
              <a:rPr b="0" i="1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E. coli</a:t>
            </a: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GENREs show increasing organism-specific metabolic content</a:t>
            </a:r>
            <a:endParaRPr/>
          </a:p>
          <a:p>
            <a:pPr indent="-317500" lvl="0" marL="457200" marR="406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Over-representation of primary metabolism in GENREs relative to secondary metabolism cause metabolically diverse organisms to fall in same cluster (green area)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3"/>
          <p:cNvSpPr txBox="1"/>
          <p:nvPr>
            <p:ph type="title"/>
          </p:nvPr>
        </p:nvSpPr>
        <p:spPr>
          <a:xfrm>
            <a:off x="0" y="241675"/>
            <a:ext cx="90747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SzPts val="1400"/>
              <a:buFont typeface="Calibri"/>
              <a:buNone/>
            </a:pPr>
            <a:r>
              <a:rPr b="0" i="0" lang="en" sz="3000" u="none" cap="none" strike="noStrike">
                <a:solidFill>
                  <a:srgbClr val="941100"/>
                </a:solidFill>
                <a:latin typeface="Calibri"/>
                <a:ea typeface="Calibri"/>
                <a:cs typeface="Calibri"/>
                <a:sym typeface="Calibri"/>
              </a:rPr>
              <a:t>Broad </a:t>
            </a:r>
            <a:r>
              <a:rPr lang="en" sz="3000"/>
              <a:t>phylogenetic</a:t>
            </a:r>
            <a:r>
              <a:rPr b="0" i="0" lang="en" sz="3000" u="none" cap="none" strike="noStrike">
                <a:solidFill>
                  <a:srgbClr val="941100"/>
                </a:solidFill>
                <a:latin typeface="Calibri"/>
                <a:ea typeface="Calibri"/>
                <a:cs typeface="Calibri"/>
                <a:sym typeface="Calibri"/>
              </a:rPr>
              <a:t> assessment: </a:t>
            </a:r>
            <a:endParaRPr b="0" i="0" sz="3000" u="none" cap="none" strike="noStrike">
              <a:solidFill>
                <a:srgbClr val="9411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SzPts val="1400"/>
              <a:buFont typeface="Calibri"/>
              <a:buNone/>
            </a:pPr>
            <a:r>
              <a:rPr b="0" i="0" lang="en" sz="2400" u="none" cap="none" strike="noStrike">
                <a:solidFill>
                  <a:srgbClr val="941100"/>
                </a:solidFill>
                <a:latin typeface="Calibri"/>
                <a:ea typeface="Calibri"/>
                <a:cs typeface="Calibri"/>
                <a:sym typeface="Calibri"/>
              </a:rPr>
              <a:t>Clustering of KEGG organism reactome</a:t>
            </a:r>
            <a:endParaRPr b="0" i="0" sz="2400" u="none" cap="none" strike="noStrike">
              <a:solidFill>
                <a:srgbClr val="9411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MCA on reactome-01.png" id="310" name="Google Shape;310;p43"/>
          <p:cNvPicPr preferRelativeResize="0"/>
          <p:nvPr/>
        </p:nvPicPr>
        <p:blipFill rotWithShape="1">
          <a:blip r:embed="rId3">
            <a:alphaModFix/>
          </a:blip>
          <a:srcRect b="0" l="0" r="49461" t="0"/>
          <a:stretch/>
        </p:blipFill>
        <p:spPr>
          <a:xfrm>
            <a:off x="587434" y="921279"/>
            <a:ext cx="3628724" cy="25052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A on reactome-01.png" id="311" name="Google Shape;311;p43"/>
          <p:cNvPicPr preferRelativeResize="0"/>
          <p:nvPr/>
        </p:nvPicPr>
        <p:blipFill rotWithShape="1">
          <a:blip r:embed="rId3">
            <a:alphaModFix/>
          </a:blip>
          <a:srcRect b="0" l="49461" r="0" t="0"/>
          <a:stretch/>
        </p:blipFill>
        <p:spPr>
          <a:xfrm>
            <a:off x="4907263" y="921279"/>
            <a:ext cx="3628724" cy="250521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3"/>
          <p:cNvSpPr txBox="1"/>
          <p:nvPr>
            <p:ph idx="1" type="body"/>
          </p:nvPr>
        </p:nvSpPr>
        <p:spPr>
          <a:xfrm>
            <a:off x="198708" y="3458576"/>
            <a:ext cx="4233300" cy="18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406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MCA on the reactome of 8247 reactions from 5203 organisms on KEGG</a:t>
            </a:r>
            <a:endParaRPr sz="1600"/>
          </a:p>
          <a:p>
            <a:pPr indent="-304800" lvl="0" marL="457200" marR="406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Factor 1 separates eukaryotes from bacteria and archaea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406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Top features in factor 1 are eukaryote specific: transcription and translation processes, signaling pathways, sugar metabolism, etc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43"/>
          <p:cNvSpPr txBox="1"/>
          <p:nvPr/>
        </p:nvSpPr>
        <p:spPr>
          <a:xfrm>
            <a:off x="4492623" y="3435470"/>
            <a:ext cx="4432200" cy="17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406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MCA on bacteria and archaea only (4774 organisms with 4967 reactions)</a:t>
            </a:r>
            <a:endParaRPr sz="1200"/>
          </a:p>
          <a:p>
            <a:pPr indent="-304800" lvl="0" marL="457200" marR="406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Factor 1 separates bacteria and archaea</a:t>
            </a:r>
            <a:endParaRPr sz="1200"/>
          </a:p>
          <a:p>
            <a:pPr indent="-304800" lvl="0" marL="457200" marR="406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Top features in factor 1 are archaea specific: transcription and translation processes, metabolic processes including diphthine synthase, FAD synthetase, glycerophospholipid metabolism, etc  </a:t>
            </a:r>
            <a:endParaRPr sz="1200"/>
          </a:p>
          <a:p>
            <a:pPr indent="-228600" lvl="1" marL="914400" marR="406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4"/>
          <p:cNvSpPr txBox="1"/>
          <p:nvPr>
            <p:ph type="title"/>
          </p:nvPr>
        </p:nvSpPr>
        <p:spPr>
          <a:xfrm>
            <a:off x="109271" y="224616"/>
            <a:ext cx="89655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SzPts val="1400"/>
              <a:buFont typeface="Calibri"/>
              <a:buNone/>
            </a:pPr>
            <a:r>
              <a:rPr b="0" i="0" lang="en" sz="3200" u="none" cap="none" strike="noStrike">
                <a:solidFill>
                  <a:srgbClr val="941100"/>
                </a:solidFill>
                <a:latin typeface="Calibri"/>
                <a:ea typeface="Calibri"/>
                <a:cs typeface="Calibri"/>
                <a:sym typeface="Calibri"/>
              </a:rPr>
              <a:t>Narrow </a:t>
            </a:r>
            <a:r>
              <a:rPr lang="en" sz="3200"/>
              <a:t>phylogenetic</a:t>
            </a:r>
            <a:r>
              <a:rPr b="0" i="0" lang="en" sz="3200" u="none" cap="none" strike="noStrike">
                <a:solidFill>
                  <a:srgbClr val="941100"/>
                </a:solidFill>
                <a:latin typeface="Calibri"/>
                <a:ea typeface="Calibri"/>
                <a:cs typeface="Calibri"/>
                <a:sym typeface="Calibri"/>
              </a:rPr>
              <a:t> assessment:</a:t>
            </a:r>
            <a:r>
              <a:rPr b="0" i="0" lang="en" sz="2400" u="none" cap="none" strike="noStrike">
                <a:solidFill>
                  <a:srgbClr val="9411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b="0" i="0" lang="en" sz="2400" u="none" cap="none" strike="noStrike">
                <a:solidFill>
                  <a:srgbClr val="9411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2400" u="none" cap="none" strike="noStrike">
                <a:solidFill>
                  <a:srgbClr val="941100"/>
                </a:solidFill>
                <a:latin typeface="Calibri"/>
                <a:ea typeface="Calibri"/>
                <a:cs typeface="Calibri"/>
                <a:sym typeface="Calibri"/>
              </a:rPr>
              <a:t>Clustering of </a:t>
            </a:r>
            <a:r>
              <a:rPr b="0" i="1" lang="en" sz="2400" u="none" cap="none" strike="noStrike">
                <a:solidFill>
                  <a:srgbClr val="941100"/>
                </a:solidFill>
                <a:latin typeface="Calibri"/>
                <a:ea typeface="Calibri"/>
                <a:cs typeface="Calibri"/>
                <a:sym typeface="Calibri"/>
              </a:rPr>
              <a:t>E. coli</a:t>
            </a:r>
            <a:r>
              <a:rPr b="0" i="0" lang="en" sz="2400" u="none" cap="none" strike="noStrike">
                <a:solidFill>
                  <a:srgbClr val="941100"/>
                </a:solidFill>
                <a:latin typeface="Calibri"/>
                <a:ea typeface="Calibri"/>
                <a:cs typeface="Calibri"/>
                <a:sym typeface="Calibri"/>
              </a:rPr>
              <a:t> strains based on pan reactome</a:t>
            </a:r>
            <a:endParaRPr b="0" i="0" sz="2400" u="none" cap="none" strike="noStrike">
              <a:solidFill>
                <a:srgbClr val="9411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9" name="Google Shape;31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686" y="1154187"/>
            <a:ext cx="3878524" cy="3676742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4"/>
          <p:cNvSpPr txBox="1"/>
          <p:nvPr>
            <p:ph idx="1" type="body"/>
          </p:nvPr>
        </p:nvSpPr>
        <p:spPr>
          <a:xfrm>
            <a:off x="4725755" y="1313092"/>
            <a:ext cx="4167900" cy="3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406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MCA on the pan reactome of 2921 reactions reconstructed for 110 </a:t>
            </a:r>
            <a:r>
              <a:rPr b="0" i="1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E.coli </a:t>
            </a: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strains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406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Most strains in the same phylogroup cluster together (except for group A) 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406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Factor 1 separates most B2 strains from strains in other phylogroups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406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Reactions with highest loadings in factor 1 involved in aromatic AA breakdown, alternative carbon metabolism, transport reactions and nitrogen metabolism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of the short course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457200" y="969075"/>
            <a:ext cx="8229600" cy="36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Increase familiarity with concepts underlying each tool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e.g. What assumptions go into constraint-based models? When </a:t>
            </a:r>
            <a:r>
              <a:rPr lang="en"/>
              <a:t>should</a:t>
            </a:r>
            <a:r>
              <a:rPr lang="en"/>
              <a:t> they be applied?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Understand the utility of these tools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i.e. What predictions can they make? How can they help understand data?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Introduce hands-on experience so that these tools feel comfortable if the user wants to use them in their own work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Including software installation and helpful packages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5"/>
          <p:cNvSpPr txBox="1"/>
          <p:nvPr>
            <p:ph type="title"/>
          </p:nvPr>
        </p:nvSpPr>
        <p:spPr>
          <a:xfrm>
            <a:off x="165468" y="679269"/>
            <a:ext cx="3094200" cy="3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537" lvl="0" marL="40637" marR="4063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SzPts val="1400"/>
              <a:buFont typeface="Calibri"/>
              <a:buNone/>
            </a:pPr>
            <a:r>
              <a:rPr b="0" i="0" lang="en" sz="4400" u="none" cap="none" strike="noStrike">
                <a:solidFill>
                  <a:srgbClr val="941100"/>
                </a:solidFill>
                <a:latin typeface="Calibri"/>
                <a:ea typeface="Calibri"/>
                <a:cs typeface="Calibri"/>
                <a:sym typeface="Calibri"/>
              </a:rPr>
              <a:t>Tagatose metabolism</a:t>
            </a:r>
            <a:endParaRPr b="0" i="0" sz="4400" u="none" cap="none" strike="noStrike">
              <a:solidFill>
                <a:srgbClr val="9411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6" name="Google Shape;32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9716" y="213361"/>
            <a:ext cx="5465851" cy="4728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6"/>
          <p:cNvSpPr txBox="1"/>
          <p:nvPr>
            <p:ph type="title"/>
          </p:nvPr>
        </p:nvSpPr>
        <p:spPr>
          <a:xfrm>
            <a:off x="722312" y="3305175"/>
            <a:ext cx="7772400" cy="18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538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Font typeface="Helvetica Neue"/>
              <a:buNone/>
            </a:pPr>
            <a:r>
              <a:rPr lang="en" sz="4000">
                <a:latin typeface="Helvetica Neue"/>
                <a:ea typeface="Helvetica Neue"/>
                <a:cs typeface="Helvetica Neue"/>
                <a:sym typeface="Helvetica Neue"/>
              </a:rPr>
              <a:t>Using metabolic pathways to analyze data</a:t>
            </a:r>
            <a:endParaRPr/>
          </a:p>
        </p:txBody>
      </p:sp>
      <p:sp>
        <p:nvSpPr>
          <p:cNvPr id="332" name="Google Shape;332;p46"/>
          <p:cNvSpPr txBox="1"/>
          <p:nvPr>
            <p:ph idx="1" type="body"/>
          </p:nvPr>
        </p:nvSpPr>
        <p:spPr>
          <a:xfrm>
            <a:off x="722312" y="894159"/>
            <a:ext cx="7772400" cy="2411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-2538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Font typeface="Arial"/>
              <a:buNone/>
            </a:pPr>
            <a:r>
              <a:rPr lang="en" sz="2000">
                <a:solidFill>
                  <a:srgbClr val="9B9B9B"/>
                </a:solidFill>
              </a:rPr>
              <a:t>Reconstruction-based pathway definitions?</a:t>
            </a:r>
            <a:endParaRPr/>
          </a:p>
        </p:txBody>
      </p:sp>
      <p:pic>
        <p:nvPicPr>
          <p:cNvPr id="333" name="Google Shape;333;p46"/>
          <p:cNvPicPr preferRelativeResize="0"/>
          <p:nvPr/>
        </p:nvPicPr>
        <p:blipFill rotWithShape="1">
          <a:blip r:embed="rId3">
            <a:alphaModFix/>
          </a:blip>
          <a:srcRect b="30328" l="0" r="0" t="25525"/>
          <a:stretch/>
        </p:blipFill>
        <p:spPr>
          <a:xfrm>
            <a:off x="4399175" y="384548"/>
            <a:ext cx="4282324" cy="202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7"/>
          <p:cNvSpPr txBox="1"/>
          <p:nvPr>
            <p:ph type="title"/>
          </p:nvPr>
        </p:nvSpPr>
        <p:spPr>
          <a:xfrm>
            <a:off x="685800" y="285750"/>
            <a:ext cx="7772400" cy="6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Canonical Pathway Databases</a:t>
            </a:r>
            <a:endParaRPr/>
          </a:p>
        </p:txBody>
      </p:sp>
      <p:sp>
        <p:nvSpPr>
          <p:cNvPr id="339" name="Google Shape;339;p47"/>
          <p:cNvSpPr txBox="1"/>
          <p:nvPr>
            <p:ph idx="1" type="body"/>
          </p:nvPr>
        </p:nvSpPr>
        <p:spPr>
          <a:xfrm>
            <a:off x="637725" y="885750"/>
            <a:ext cx="7772400" cy="16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Gene Set Enrichment Analysis (GSEA) on MSigDB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Statistically assess differential expression in pre-defined gene sets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Definition of gene sets are manual</a:t>
            </a:r>
            <a:endParaRPr sz="2400"/>
          </a:p>
        </p:txBody>
      </p:sp>
      <p:pic>
        <p:nvPicPr>
          <p:cNvPr id="340" name="Google Shape;34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625" y="2735287"/>
            <a:ext cx="4778900" cy="213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7"/>
          <p:cNvSpPr txBox="1"/>
          <p:nvPr/>
        </p:nvSpPr>
        <p:spPr>
          <a:xfrm>
            <a:off x="731475" y="4948800"/>
            <a:ext cx="4959600" cy="1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http://genomespot.blogspot.com/2015/03/are-we-ready-to-move-beyond-msigdb-and.html</a:t>
            </a:r>
            <a:endParaRPr sz="800"/>
          </a:p>
        </p:txBody>
      </p:sp>
      <p:pic>
        <p:nvPicPr>
          <p:cNvPr id="342" name="Google Shape;34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0475" y="2696375"/>
            <a:ext cx="3661031" cy="22090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7"/>
          <p:cNvSpPr txBox="1"/>
          <p:nvPr/>
        </p:nvSpPr>
        <p:spPr>
          <a:xfrm>
            <a:off x="5022900" y="4931700"/>
            <a:ext cx="24447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http://software.broadinstitute.org/gsea/index.jsp</a:t>
            </a:r>
            <a:endParaRPr sz="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8"/>
          <p:cNvSpPr txBox="1"/>
          <p:nvPr>
            <p:ph type="title"/>
          </p:nvPr>
        </p:nvSpPr>
        <p:spPr>
          <a:xfrm>
            <a:off x="425775" y="285750"/>
            <a:ext cx="8384700" cy="12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Model-defined Pathways: MinSpan</a:t>
            </a:r>
            <a:endParaRPr/>
          </a:p>
        </p:txBody>
      </p:sp>
      <p:pic>
        <p:nvPicPr>
          <p:cNvPr id="349" name="Google Shape;34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750" y="1424048"/>
            <a:ext cx="7598749" cy="3353201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8"/>
          <p:cNvSpPr txBox="1"/>
          <p:nvPr/>
        </p:nvSpPr>
        <p:spPr>
          <a:xfrm>
            <a:off x="5439100" y="4777250"/>
            <a:ext cx="29784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https://www.ncbi.nlm.nih.gov/pmc/articles/PMC4299494/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9"/>
          <p:cNvSpPr txBox="1"/>
          <p:nvPr>
            <p:ph type="title"/>
          </p:nvPr>
        </p:nvSpPr>
        <p:spPr>
          <a:xfrm>
            <a:off x="685800" y="285750"/>
            <a:ext cx="7772400" cy="7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MinSpans define metabolic functions</a:t>
            </a:r>
            <a:endParaRPr sz="3800"/>
          </a:p>
        </p:txBody>
      </p:sp>
      <p:pic>
        <p:nvPicPr>
          <p:cNvPr id="356" name="Google Shape;35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0599" y="1267900"/>
            <a:ext cx="6061799" cy="360565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9"/>
          <p:cNvSpPr txBox="1"/>
          <p:nvPr/>
        </p:nvSpPr>
        <p:spPr>
          <a:xfrm>
            <a:off x="3077550" y="4979700"/>
            <a:ext cx="29889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https://www.ncbi.nlm.nih.gov/pmc/articles/PMC4299494/</a:t>
            </a:r>
            <a:endParaRPr sz="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0"/>
          <p:cNvSpPr txBox="1"/>
          <p:nvPr>
            <p:ph type="title"/>
          </p:nvPr>
        </p:nvSpPr>
        <p:spPr>
          <a:xfrm>
            <a:off x="155650" y="285750"/>
            <a:ext cx="2117100" cy="46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Network based pathway definitions</a:t>
            </a:r>
            <a:endParaRPr sz="3000"/>
          </a:p>
        </p:txBody>
      </p:sp>
      <p:pic>
        <p:nvPicPr>
          <p:cNvPr id="363" name="Google Shape;36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1375" y="488251"/>
            <a:ext cx="6458876" cy="4205401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0"/>
          <p:cNvSpPr txBox="1"/>
          <p:nvPr/>
        </p:nvSpPr>
        <p:spPr>
          <a:xfrm>
            <a:off x="4230713" y="4693650"/>
            <a:ext cx="28602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https://www.ncbi.nlm.nih.gov/pmc/articles/PMC4299494/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1"/>
          <p:cNvSpPr txBox="1"/>
          <p:nvPr>
            <p:ph type="title"/>
          </p:nvPr>
        </p:nvSpPr>
        <p:spPr>
          <a:xfrm>
            <a:off x="685800" y="285750"/>
            <a:ext cx="7772400" cy="4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of biomolecular data</a:t>
            </a:r>
            <a:endParaRPr/>
          </a:p>
        </p:txBody>
      </p:sp>
      <p:pic>
        <p:nvPicPr>
          <p:cNvPr id="370" name="Google Shape;37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550" y="872125"/>
            <a:ext cx="6466273" cy="405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71" name="Google Shape;371;p51"/>
          <p:cNvSpPr txBox="1"/>
          <p:nvPr/>
        </p:nvSpPr>
        <p:spPr>
          <a:xfrm>
            <a:off x="3107988" y="4979700"/>
            <a:ext cx="29280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https://www.ncbi.nlm.nih.gov/pmc/articles/PMC4299494/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2"/>
          <p:cNvSpPr txBox="1"/>
          <p:nvPr>
            <p:ph type="title"/>
          </p:nvPr>
        </p:nvSpPr>
        <p:spPr>
          <a:xfrm>
            <a:off x="685800" y="285750"/>
            <a:ext cx="7772400" cy="7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377" name="Google Shape;377;p52"/>
          <p:cNvSpPr txBox="1"/>
          <p:nvPr>
            <p:ph idx="1" type="body"/>
          </p:nvPr>
        </p:nvSpPr>
        <p:spPr>
          <a:xfrm>
            <a:off x="685800" y="1213975"/>
            <a:ext cx="7772400" cy="30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Reconstructions are structured knowledge bases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Reconstruction itself contains data types (i.e. the reactome) that reveal organism-specific metabolic differences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Protein structures are now available at genome-scale, enabling new analyses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Gene and protein expression data can be mapped onto reconstructions to generate condition- and tissue-specific networks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Pathways provide a network context to understand and predict coordination of changes in biological variables</a:t>
            </a:r>
            <a:endParaRPr sz="1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3"/>
          <p:cNvSpPr txBox="1"/>
          <p:nvPr>
            <p:ph type="title"/>
          </p:nvPr>
        </p:nvSpPr>
        <p:spPr>
          <a:xfrm>
            <a:off x="0" y="1752600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1: Escher and COBRApy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4"/>
          <p:cNvSpPr txBox="1"/>
          <p:nvPr>
            <p:ph type="title"/>
          </p:nvPr>
        </p:nvSpPr>
        <p:spPr>
          <a:xfrm>
            <a:off x="0" y="0"/>
            <a:ext cx="68133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1: Visualizing metabolic networks</a:t>
            </a:r>
            <a:endParaRPr/>
          </a:p>
        </p:txBody>
      </p:sp>
      <p:sp>
        <p:nvSpPr>
          <p:cNvPr id="388" name="Google Shape;388;p54"/>
          <p:cNvSpPr txBox="1"/>
          <p:nvPr>
            <p:ph idx="1" type="body"/>
          </p:nvPr>
        </p:nvSpPr>
        <p:spPr>
          <a:xfrm>
            <a:off x="330400" y="695850"/>
            <a:ext cx="468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Escher is a web-based metabolic network viewer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https://escher.github.io/</a:t>
            </a:r>
            <a:r>
              <a:rPr lang="en"/>
              <a:t>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Choose an organism, map and “Builder” options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Click “Load Map” (opens new tab)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Explore metabolite and reaction tooltips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Navigate to BiGG database from a reaction or metabolite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Add a new reaction to the map extending from an existing metabolite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Organize your new reaction spatially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Explore the docs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https://escher.readthedocs.io/en/stable/getting_started.html</a:t>
            </a:r>
            <a:r>
              <a:rPr lang="en"/>
              <a:t> </a:t>
            </a:r>
            <a:endParaRPr/>
          </a:p>
        </p:txBody>
      </p:sp>
      <p:pic>
        <p:nvPicPr>
          <p:cNvPr id="389" name="Google Shape;389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6622" y="242700"/>
            <a:ext cx="2098325" cy="123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9150" y="1592750"/>
            <a:ext cx="2515799" cy="272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13700" y="3764950"/>
            <a:ext cx="2459050" cy="137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these sessions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297550" y="763350"/>
            <a:ext cx="8631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Part 1: Data analysis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Lecture 1 (1 hour)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Exercise 1 (1 hour)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Part 2: Prediction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Lecture 2 (1 hour)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Exercise 2 (1 hour)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Lectures and exercises available by cloning the repository here: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https://github.com/SBRG/GDGA_Shortcourse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“Homework” sent out before each session with software installation instructions for this week’s tools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Try to follow along during the exercises on your own computer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5"/>
          <p:cNvSpPr txBox="1"/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2: Exploring Reconstructions with COBRApy</a:t>
            </a:r>
            <a:endParaRPr/>
          </a:p>
        </p:txBody>
      </p:sp>
      <p:sp>
        <p:nvSpPr>
          <p:cNvPr id="397" name="Google Shape;397;p55"/>
          <p:cNvSpPr txBox="1"/>
          <p:nvPr>
            <p:ph idx="1" type="body"/>
          </p:nvPr>
        </p:nvSpPr>
        <p:spPr>
          <a:xfrm>
            <a:off x="457200" y="969075"/>
            <a:ext cx="8229600" cy="36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COBRApy is a Python-based software package for constraint-based metabolic modeling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Go to the Module 1 exercise in the Short Course Github repository and begin open the iPython notebook “FBA Introduction.ipynb”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https://github.com/SBRG/GDGA_Shortcourse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Explore and execute the notebook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6"/>
          <p:cNvSpPr txBox="1"/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Module 1: Constraint-based Reconstruction and Analysis (COBRA)</a:t>
            </a:r>
            <a:endParaRPr sz="3600"/>
          </a:p>
        </p:txBody>
      </p:sp>
      <p:sp>
        <p:nvSpPr>
          <p:cNvPr id="403" name="Google Shape;403;p56"/>
          <p:cNvSpPr txBox="1"/>
          <p:nvPr>
            <p:ph idx="1" type="subTitle"/>
          </p:nvPr>
        </p:nvSpPr>
        <p:spPr>
          <a:xfrm>
            <a:off x="685800" y="3221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2: Designing production strains with constraint-based modeling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structure vs Network flow</a:t>
            </a:r>
            <a:endParaRPr/>
          </a:p>
        </p:txBody>
      </p:sp>
      <p:pic>
        <p:nvPicPr>
          <p:cNvPr id="409" name="Google Shape;40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50" y="962726"/>
            <a:ext cx="8780050" cy="385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through a metabolic network</a:t>
            </a:r>
            <a:endParaRPr/>
          </a:p>
        </p:txBody>
      </p:sp>
      <p:pic>
        <p:nvPicPr>
          <p:cNvPr id="415" name="Google Shape;41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325" y="978875"/>
            <a:ext cx="7009625" cy="40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9"/>
          <p:cNvSpPr txBox="1"/>
          <p:nvPr>
            <p:ph type="title"/>
          </p:nvPr>
        </p:nvSpPr>
        <p:spPr>
          <a:xfrm>
            <a:off x="311700" y="9665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stoichiometric matrix</a:t>
            </a:r>
            <a:endParaRPr/>
          </a:p>
        </p:txBody>
      </p:sp>
      <p:pic>
        <p:nvPicPr>
          <p:cNvPr id="421" name="Google Shape;42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325" y="750500"/>
            <a:ext cx="5744675" cy="43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1" y="1478351"/>
            <a:ext cx="3648300" cy="3362159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Solving mass balances at steady state with Flux Balance Analysis (FBA)</a:t>
            </a:r>
            <a:endParaRPr/>
          </a:p>
        </p:txBody>
      </p:sp>
      <p:pic>
        <p:nvPicPr>
          <p:cNvPr id="428" name="Google Shape;42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6900" y="1256025"/>
            <a:ext cx="3781250" cy="32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2213" y="1141963"/>
            <a:ext cx="9810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83850" y="1717150"/>
            <a:ext cx="5460150" cy="1830431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0"/>
          <p:cNvSpPr txBox="1"/>
          <p:nvPr/>
        </p:nvSpPr>
        <p:spPr>
          <a:xfrm>
            <a:off x="6752400" y="3547575"/>
            <a:ext cx="23916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Nat Biotechnol. 2010 Mar; 28(3): 245–248.</a:t>
            </a:r>
            <a:endParaRPr sz="900"/>
          </a:p>
        </p:txBody>
      </p:sp>
      <p:pic>
        <p:nvPicPr>
          <p:cNvPr id="432" name="Google Shape;432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68850" y="4814248"/>
            <a:ext cx="2391600" cy="216227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0"/>
          <p:cNvSpPr txBox="1"/>
          <p:nvPr/>
        </p:nvSpPr>
        <p:spPr>
          <a:xfrm>
            <a:off x="3683850" y="3911400"/>
            <a:ext cx="5460300" cy="9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Mass balance constraints</a:t>
            </a:r>
            <a:r>
              <a:rPr lang="en" sz="1800"/>
              <a:t> create a </a:t>
            </a:r>
            <a:r>
              <a:rPr b="1" lang="en" sz="1800"/>
              <a:t>linear space</a:t>
            </a:r>
            <a:r>
              <a:rPr lang="en" sz="1800"/>
              <a:t> that can be explored with </a:t>
            </a:r>
            <a:r>
              <a:rPr b="1" lang="en" sz="1800"/>
              <a:t>convex analysis </a:t>
            </a:r>
            <a:endParaRPr b="1" sz="18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an objective ‘function’ c</a:t>
            </a:r>
            <a:r>
              <a:rPr baseline="30000" lang="en"/>
              <a:t>T</a:t>
            </a:r>
            <a:endParaRPr/>
          </a:p>
        </p:txBody>
      </p:sp>
      <p:sp>
        <p:nvSpPr>
          <p:cNvPr id="439" name="Google Shape;439;p61"/>
          <p:cNvSpPr txBox="1"/>
          <p:nvPr>
            <p:ph idx="1" type="body"/>
          </p:nvPr>
        </p:nvSpPr>
        <p:spPr>
          <a:xfrm>
            <a:off x="-62450" y="609400"/>
            <a:ext cx="5262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Mathematically - </a:t>
            </a:r>
            <a:r>
              <a:rPr b="1" lang="en"/>
              <a:t>c</a:t>
            </a:r>
            <a:r>
              <a:rPr lang="en"/>
              <a:t> is a vector such that </a:t>
            </a:r>
            <a:r>
              <a:rPr b="1" lang="en"/>
              <a:t>c</a:t>
            </a:r>
            <a:r>
              <a:rPr b="1" baseline="30000" lang="en"/>
              <a:t>T</a:t>
            </a:r>
            <a:r>
              <a:rPr b="1" lang="en"/>
              <a:t>v</a:t>
            </a:r>
            <a:r>
              <a:rPr lang="en"/>
              <a:t> is optimized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e.g. if </a:t>
            </a:r>
            <a:r>
              <a:rPr b="1" lang="en"/>
              <a:t>c</a:t>
            </a:r>
            <a:r>
              <a:rPr lang="en"/>
              <a:t> is 1 for v</a:t>
            </a:r>
            <a:r>
              <a:rPr baseline="-25000" lang="en"/>
              <a:t>biomass</a:t>
            </a:r>
            <a:r>
              <a:rPr lang="en"/>
              <a:t> and 0 for all other reactions, v</a:t>
            </a:r>
            <a:r>
              <a:rPr baseline="-25000" lang="en"/>
              <a:t>biomass </a:t>
            </a:r>
            <a:r>
              <a:rPr lang="en"/>
              <a:t>will be maximized or minimized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Intuitively - </a:t>
            </a:r>
            <a:r>
              <a:rPr b="1" lang="en"/>
              <a:t>c</a:t>
            </a:r>
            <a:r>
              <a:rPr lang="en"/>
              <a:t> is a hypothesis about what the cell is trying to do metabolically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Growth</a:t>
            </a:r>
            <a:r>
              <a:rPr lang="en"/>
              <a:t>: v</a:t>
            </a:r>
            <a:r>
              <a:rPr baseline="-25000" lang="en"/>
              <a:t>biomass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ATP production</a:t>
            </a:r>
            <a:r>
              <a:rPr lang="en"/>
              <a:t>: ATP+H</a:t>
            </a:r>
            <a:r>
              <a:rPr baseline="-25000" lang="en"/>
              <a:t>2</a:t>
            </a:r>
            <a:r>
              <a:rPr lang="en"/>
              <a:t>O -&gt; ADP + Pi + 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NADPH production:</a:t>
            </a:r>
            <a:r>
              <a:rPr lang="en"/>
              <a:t> NADPH -&gt; NADP + 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Minimize total flux</a:t>
            </a:r>
            <a:r>
              <a:rPr lang="en"/>
              <a:t> (total enzyme): Σv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None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/>
              <a:t>Sampling</a:t>
            </a:r>
            <a:r>
              <a:rPr lang="en"/>
              <a:t>: Find interior points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/>
              <a:t>Flux Variability Analysis</a:t>
            </a:r>
            <a:r>
              <a:rPr lang="en"/>
              <a:t>: Find max/min of each reaction</a:t>
            </a:r>
            <a:endParaRPr/>
          </a:p>
        </p:txBody>
      </p:sp>
      <p:pic>
        <p:nvPicPr>
          <p:cNvPr id="440" name="Google Shape;44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3500" y="1105450"/>
            <a:ext cx="3781250" cy="32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61"/>
          <p:cNvPicPr preferRelativeResize="0"/>
          <p:nvPr/>
        </p:nvPicPr>
        <p:blipFill rotWithShape="1">
          <a:blip r:embed="rId4">
            <a:alphaModFix/>
          </a:blip>
          <a:srcRect b="0" l="62636" r="0" t="0"/>
          <a:stretch/>
        </p:blipFill>
        <p:spPr>
          <a:xfrm>
            <a:off x="5799250" y="1514200"/>
            <a:ext cx="2739101" cy="2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2"/>
          <p:cNvSpPr txBox="1"/>
          <p:nvPr>
            <p:ph type="title"/>
          </p:nvPr>
        </p:nvSpPr>
        <p:spPr>
          <a:xfrm>
            <a:off x="0" y="0"/>
            <a:ext cx="48321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Constraints</a:t>
            </a:r>
            <a:endParaRPr/>
          </a:p>
        </p:txBody>
      </p:sp>
      <p:sp>
        <p:nvSpPr>
          <p:cNvPr id="447" name="Google Shape;447;p62"/>
          <p:cNvSpPr txBox="1"/>
          <p:nvPr>
            <p:ph idx="1" type="body"/>
          </p:nvPr>
        </p:nvSpPr>
        <p:spPr>
          <a:xfrm>
            <a:off x="311700" y="1152475"/>
            <a:ext cx="535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Constraints provide resolution on v</a:t>
            </a:r>
            <a:r>
              <a:rPr baseline="-25000" lang="en"/>
              <a:t>lb</a:t>
            </a:r>
            <a:r>
              <a:rPr lang="en"/>
              <a:t> and v</a:t>
            </a:r>
            <a:r>
              <a:rPr baseline="-25000" lang="en"/>
              <a:t>ub</a:t>
            </a:r>
            <a:endParaRPr baseline="-25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Otherwise v</a:t>
            </a:r>
            <a:r>
              <a:rPr baseline="-25000" lang="en"/>
              <a:t>lb</a:t>
            </a:r>
            <a:r>
              <a:rPr lang="en"/>
              <a:t> and v</a:t>
            </a:r>
            <a:r>
              <a:rPr baseline="-25000" lang="en"/>
              <a:t>ub</a:t>
            </a:r>
            <a:r>
              <a:rPr lang="en"/>
              <a:t> are {-inf, 0, or inf} according to reversibility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Exchange reactions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Data source: Metabolite uptake/secretion rates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v</a:t>
            </a:r>
            <a:r>
              <a:rPr b="1" baseline="-25000" lang="en"/>
              <a:t>biomass</a:t>
            </a:r>
            <a:endParaRPr b="1" baseline="-25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Data source: Growth rate measurements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ATP maintenance costs (v</a:t>
            </a:r>
            <a:r>
              <a:rPr b="1" baseline="-25000" lang="en"/>
              <a:t>ATPM</a:t>
            </a:r>
            <a:r>
              <a:rPr b="1" lang="en"/>
              <a:t>)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Data source: Uniform value across many conditions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Internal constraints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Data source: 13C measurements</a:t>
            </a:r>
            <a:endParaRPr/>
          </a:p>
        </p:txBody>
      </p:sp>
      <p:pic>
        <p:nvPicPr>
          <p:cNvPr id="448" name="Google Shape;44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000" y="833000"/>
            <a:ext cx="3260800" cy="39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62"/>
          <p:cNvSpPr txBox="1"/>
          <p:nvPr/>
        </p:nvSpPr>
        <p:spPr>
          <a:xfrm>
            <a:off x="6986450" y="4747325"/>
            <a:ext cx="17430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Genome Biology 2010 11:R43</a:t>
            </a:r>
            <a:endParaRPr sz="900"/>
          </a:p>
        </p:txBody>
      </p:sp>
      <p:pic>
        <p:nvPicPr>
          <p:cNvPr id="450" name="Google Shape;45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2775" y="351025"/>
            <a:ext cx="3781250" cy="32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3"/>
          <p:cNvSpPr txBox="1"/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ATP maintenance costs</a:t>
            </a:r>
            <a:endParaRPr/>
          </a:p>
        </p:txBody>
      </p:sp>
      <p:sp>
        <p:nvSpPr>
          <p:cNvPr id="456" name="Google Shape;456;p63"/>
          <p:cNvSpPr txBox="1"/>
          <p:nvPr>
            <p:ph idx="1" type="body"/>
          </p:nvPr>
        </p:nvSpPr>
        <p:spPr>
          <a:xfrm>
            <a:off x="311700" y="1152475"/>
            <a:ext cx="4251300" cy="39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ATP is consumed by non-metabolic processes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GAM: Growth-associated maintenance</a:t>
            </a:r>
            <a:endParaRPr/>
          </a:p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e.g. translation, transcription costs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NGAM: Non-growth associated maintenance</a:t>
            </a:r>
            <a:endParaRPr/>
          </a:p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e.g. active transport maintaining ion gradients</a:t>
            </a:r>
            <a:endParaRPr/>
          </a:p>
        </p:txBody>
      </p:sp>
      <p:pic>
        <p:nvPicPr>
          <p:cNvPr id="457" name="Google Shape;45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3900" y="1017734"/>
            <a:ext cx="3969176" cy="303642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63"/>
          <p:cNvSpPr txBox="1"/>
          <p:nvPr/>
        </p:nvSpPr>
        <p:spPr>
          <a:xfrm>
            <a:off x="6195425" y="4754150"/>
            <a:ext cx="26025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Curr Opin Microbiol. 2010 Jun; 13(3): 344–349.</a:t>
            </a:r>
            <a:endParaRPr sz="9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4"/>
          <p:cNvSpPr txBox="1"/>
          <p:nvPr>
            <p:ph type="title"/>
          </p:nvPr>
        </p:nvSpPr>
        <p:spPr>
          <a:xfrm>
            <a:off x="311700" y="1444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Modeling growth with v</a:t>
            </a:r>
            <a:r>
              <a:rPr baseline="-25000" lang="en"/>
              <a:t>biomass</a:t>
            </a:r>
            <a:endParaRPr/>
          </a:p>
        </p:txBody>
      </p:sp>
      <p:pic>
        <p:nvPicPr>
          <p:cNvPr id="464" name="Google Shape;46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25" y="785525"/>
            <a:ext cx="4878726" cy="439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3000" y="4873675"/>
            <a:ext cx="2563338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Module 1: Constraint-based Reconstruction and Analysis (COBRA)</a:t>
            </a:r>
            <a:endParaRPr sz="3600"/>
          </a:p>
        </p:txBody>
      </p:sp>
      <p:sp>
        <p:nvSpPr>
          <p:cNvPr id="102" name="Google Shape;102;p20"/>
          <p:cNvSpPr txBox="1"/>
          <p:nvPr>
            <p:ph idx="1" type="subTitle"/>
          </p:nvPr>
        </p:nvSpPr>
        <p:spPr>
          <a:xfrm>
            <a:off x="685800" y="328460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1: Metabolic network reconstructions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use in data analysis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7113" y="0"/>
            <a:ext cx="51577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65"/>
          <p:cNvSpPr txBox="1"/>
          <p:nvPr/>
        </p:nvSpPr>
        <p:spPr>
          <a:xfrm>
            <a:off x="6823850" y="4890900"/>
            <a:ext cx="26229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Nat Rev Microbiol. 2004 Nov;2(11):886-97.</a:t>
            </a:r>
            <a:endParaRPr sz="900"/>
          </a:p>
        </p:txBody>
      </p:sp>
      <p:sp>
        <p:nvSpPr>
          <p:cNvPr id="472" name="Google Shape;472;p65"/>
          <p:cNvSpPr txBox="1"/>
          <p:nvPr>
            <p:ph type="title"/>
          </p:nvPr>
        </p:nvSpPr>
        <p:spPr>
          <a:xfrm>
            <a:off x="318525" y="235400"/>
            <a:ext cx="2748300" cy="18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 the Space of Steady-State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Reaction Fluxes</a:t>
            </a:r>
            <a:endParaRPr/>
          </a:p>
        </p:txBody>
      </p:sp>
      <p:pic>
        <p:nvPicPr>
          <p:cNvPr id="473" name="Google Shape;473;p65"/>
          <p:cNvPicPr preferRelativeResize="0"/>
          <p:nvPr/>
        </p:nvPicPr>
        <p:blipFill rotWithShape="1">
          <a:blip r:embed="rId4">
            <a:alphaModFix/>
          </a:blip>
          <a:srcRect b="0" l="0" r="38362" t="0"/>
          <a:stretch/>
        </p:blipFill>
        <p:spPr>
          <a:xfrm>
            <a:off x="43075" y="2576750"/>
            <a:ext cx="3365426" cy="183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8960" y="76200"/>
            <a:ext cx="5698067" cy="4991101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66"/>
          <p:cNvSpPr txBox="1"/>
          <p:nvPr/>
        </p:nvSpPr>
        <p:spPr>
          <a:xfrm>
            <a:off x="6454950" y="4911300"/>
            <a:ext cx="29235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Nat Rev Microbiol. 2012 Feb 27; 10(4): 291–305.</a:t>
            </a:r>
            <a:endParaRPr sz="900"/>
          </a:p>
        </p:txBody>
      </p:sp>
      <p:sp>
        <p:nvSpPr>
          <p:cNvPr id="480" name="Google Shape;480;p66"/>
          <p:cNvSpPr txBox="1"/>
          <p:nvPr>
            <p:ph type="title"/>
          </p:nvPr>
        </p:nvSpPr>
        <p:spPr>
          <a:xfrm>
            <a:off x="34025" y="0"/>
            <a:ext cx="66192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Constraint-based Modeling Algorithms</a:t>
            </a:r>
            <a:endParaRPr sz="2400"/>
          </a:p>
        </p:txBody>
      </p:sp>
      <p:sp>
        <p:nvSpPr>
          <p:cNvPr id="481" name="Google Shape;481;p66"/>
          <p:cNvSpPr txBox="1"/>
          <p:nvPr>
            <p:ph type="title"/>
          </p:nvPr>
        </p:nvSpPr>
        <p:spPr>
          <a:xfrm>
            <a:off x="90800" y="756075"/>
            <a:ext cx="3167400" cy="288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Key categories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Flux Balance Analysis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Model Refinement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Gap-filling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Objective function development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Constraints from ‘Omic Data</a:t>
            </a:r>
            <a:endParaRPr sz="18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7"/>
          <p:cNvSpPr txBox="1"/>
          <p:nvPr>
            <p:ph type="title"/>
          </p:nvPr>
        </p:nvSpPr>
        <p:spPr>
          <a:xfrm>
            <a:off x="722312" y="3305175"/>
            <a:ext cx="7772400" cy="18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538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Font typeface="Helvetica Neue"/>
              <a:buNone/>
            </a:pPr>
            <a:r>
              <a:rPr b="1" lang="en" sz="4000">
                <a:latin typeface="Helvetica Neue"/>
                <a:ea typeface="Helvetica Neue"/>
                <a:cs typeface="Helvetica Neue"/>
                <a:sym typeface="Helvetica Neue"/>
              </a:rPr>
              <a:t>Predicting growth using metabolic modeling</a:t>
            </a:r>
            <a:endParaRPr/>
          </a:p>
        </p:txBody>
      </p:sp>
      <p:sp>
        <p:nvSpPr>
          <p:cNvPr id="487" name="Google Shape;487;p67"/>
          <p:cNvSpPr txBox="1"/>
          <p:nvPr>
            <p:ph idx="1" type="body"/>
          </p:nvPr>
        </p:nvSpPr>
        <p:spPr>
          <a:xfrm>
            <a:off x="722312" y="894159"/>
            <a:ext cx="7772400" cy="2411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-2538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Font typeface="Arial"/>
              <a:buNone/>
            </a:pPr>
            <a:r>
              <a:rPr lang="en" sz="2000">
                <a:solidFill>
                  <a:srgbClr val="9B9B9B"/>
                </a:solidFill>
              </a:rPr>
              <a:t>Can data be integrated mechanistically into constraint-based models?</a:t>
            </a:r>
            <a:endParaRPr/>
          </a:p>
        </p:txBody>
      </p:sp>
      <p:pic>
        <p:nvPicPr>
          <p:cNvPr id="488" name="Google Shape;488;p67"/>
          <p:cNvPicPr preferRelativeResize="0"/>
          <p:nvPr/>
        </p:nvPicPr>
        <p:blipFill rotWithShape="1">
          <a:blip r:embed="rId3">
            <a:alphaModFix/>
          </a:blip>
          <a:srcRect b="0" l="0" r="0" t="48421"/>
          <a:stretch/>
        </p:blipFill>
        <p:spPr>
          <a:xfrm>
            <a:off x="4467850" y="322752"/>
            <a:ext cx="4282324" cy="236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8"/>
          <p:cNvSpPr txBox="1"/>
          <p:nvPr>
            <p:ph type="title"/>
          </p:nvPr>
        </p:nvSpPr>
        <p:spPr>
          <a:xfrm>
            <a:off x="685800" y="285750"/>
            <a:ext cx="7772400" cy="13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E. coli</a:t>
            </a:r>
            <a:r>
              <a:rPr lang="en"/>
              <a:t> evolves to growth-optimal phenotypes</a:t>
            </a:r>
            <a:endParaRPr/>
          </a:p>
        </p:txBody>
      </p:sp>
      <p:pic>
        <p:nvPicPr>
          <p:cNvPr id="494" name="Google Shape;49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302" y="1658875"/>
            <a:ext cx="3715174" cy="27331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95" name="Google Shape;49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1000" y="1658850"/>
            <a:ext cx="4269250" cy="27331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96" name="Google Shape;496;p68"/>
          <p:cNvSpPr txBox="1"/>
          <p:nvPr/>
        </p:nvSpPr>
        <p:spPr>
          <a:xfrm>
            <a:off x="3103400" y="4591100"/>
            <a:ext cx="24516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https://www.ncbi.nlm.nih.gov/pubmed/12432395</a:t>
            </a:r>
            <a:endParaRPr sz="8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9"/>
          <p:cNvSpPr txBox="1"/>
          <p:nvPr>
            <p:ph type="title"/>
          </p:nvPr>
        </p:nvSpPr>
        <p:spPr>
          <a:xfrm>
            <a:off x="2812125" y="285750"/>
            <a:ext cx="6197400" cy="151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Classification of differential growth properties</a:t>
            </a:r>
            <a:endParaRPr sz="3600"/>
          </a:p>
        </p:txBody>
      </p:sp>
      <p:pic>
        <p:nvPicPr>
          <p:cNvPr id="502" name="Google Shape;50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4198" y="1995650"/>
            <a:ext cx="5051453" cy="280732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69"/>
          <p:cNvSpPr txBox="1"/>
          <p:nvPr/>
        </p:nvSpPr>
        <p:spPr>
          <a:xfrm>
            <a:off x="4952475" y="4904100"/>
            <a:ext cx="23673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http://www.pnas.org/content/110/50/20338</a:t>
            </a:r>
            <a:endParaRPr sz="800"/>
          </a:p>
        </p:txBody>
      </p:sp>
      <p:pic>
        <p:nvPicPr>
          <p:cNvPr id="504" name="Google Shape;504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175" y="2562025"/>
            <a:ext cx="3033875" cy="228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9138" y="312763"/>
            <a:ext cx="2181225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70"/>
          <p:cNvSpPr txBox="1"/>
          <p:nvPr>
            <p:ph type="title"/>
          </p:nvPr>
        </p:nvSpPr>
        <p:spPr>
          <a:xfrm>
            <a:off x="685800" y="285750"/>
            <a:ext cx="77724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of sKO/dKO</a:t>
            </a:r>
            <a:endParaRPr/>
          </a:p>
        </p:txBody>
      </p:sp>
      <p:sp>
        <p:nvSpPr>
          <p:cNvPr id="511" name="Google Shape;511;p70"/>
          <p:cNvSpPr txBox="1"/>
          <p:nvPr/>
        </p:nvSpPr>
        <p:spPr>
          <a:xfrm>
            <a:off x="3075575" y="4930875"/>
            <a:ext cx="3374700" cy="1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http://science.sciencemag.org/content/344/6191/1448/tab-pdf</a:t>
            </a:r>
            <a:endParaRPr sz="800"/>
          </a:p>
        </p:txBody>
      </p:sp>
      <p:pic>
        <p:nvPicPr>
          <p:cNvPr id="512" name="Google Shape;51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897275"/>
            <a:ext cx="7942225" cy="389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1"/>
          <p:cNvSpPr txBox="1"/>
          <p:nvPr>
            <p:ph type="title"/>
          </p:nvPr>
        </p:nvSpPr>
        <p:spPr>
          <a:xfrm>
            <a:off x="263900" y="68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Applied uses of metabolic reconstructions</a:t>
            </a:r>
            <a:endParaRPr/>
          </a:p>
        </p:txBody>
      </p:sp>
      <p:sp>
        <p:nvSpPr>
          <p:cNvPr id="518" name="Google Shape;518;p71"/>
          <p:cNvSpPr txBox="1"/>
          <p:nvPr>
            <p:ph idx="1" type="body"/>
          </p:nvPr>
        </p:nvSpPr>
        <p:spPr>
          <a:xfrm>
            <a:off x="457200" y="969075"/>
            <a:ext cx="8229600" cy="36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9" name="Google Shape;51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3650" y="512300"/>
            <a:ext cx="4568149" cy="458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7875" y="4914750"/>
            <a:ext cx="2729400" cy="2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100" y="696725"/>
            <a:ext cx="4404674" cy="439895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71"/>
          <p:cNvSpPr txBox="1"/>
          <p:nvPr/>
        </p:nvSpPr>
        <p:spPr>
          <a:xfrm>
            <a:off x="3366450" y="4914763"/>
            <a:ext cx="24111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J Intern Med. 2012 Feb; 271(2): 131–141.</a:t>
            </a:r>
            <a:endParaRPr sz="9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2"/>
          <p:cNvSpPr txBox="1"/>
          <p:nvPr>
            <p:ph type="title"/>
          </p:nvPr>
        </p:nvSpPr>
        <p:spPr>
          <a:xfrm>
            <a:off x="260750" y="-2"/>
            <a:ext cx="7886700" cy="67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Growth coupled production designs</a:t>
            </a:r>
            <a:endParaRPr/>
          </a:p>
        </p:txBody>
      </p:sp>
      <p:sp>
        <p:nvSpPr>
          <p:cNvPr id="528" name="Google Shape;528;p72"/>
          <p:cNvSpPr txBox="1"/>
          <p:nvPr>
            <p:ph idx="1" type="body"/>
          </p:nvPr>
        </p:nvSpPr>
        <p:spPr>
          <a:xfrm>
            <a:off x="395175" y="859825"/>
            <a:ext cx="7886700" cy="1418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5122" lvl="0" marL="457200" rtl="0" algn="l">
              <a:spcBef>
                <a:spcPts val="800"/>
              </a:spcBef>
              <a:spcAft>
                <a:spcPts val="0"/>
              </a:spcAft>
              <a:buSzPts val="1835"/>
              <a:buChar char="-"/>
            </a:pPr>
            <a:r>
              <a:rPr lang="en" sz="1835"/>
              <a:t>Normally, growth competes with production of a target compound</a:t>
            </a:r>
            <a:endParaRPr sz="1835"/>
          </a:p>
          <a:p>
            <a:pPr indent="-345122" lvl="0" marL="457200" rtl="0" algn="l">
              <a:spcBef>
                <a:spcPts val="0"/>
              </a:spcBef>
              <a:spcAft>
                <a:spcPts val="0"/>
              </a:spcAft>
              <a:buSzPts val="1835"/>
              <a:buChar char="-"/>
            </a:pPr>
            <a:r>
              <a:rPr lang="en" sz="1835"/>
              <a:t>However, through knockouts, flux can be rerouted so that production of target is </a:t>
            </a:r>
            <a:r>
              <a:rPr i="1" lang="en" sz="1835"/>
              <a:t>required</a:t>
            </a:r>
            <a:r>
              <a:rPr lang="en" sz="1835"/>
              <a:t> for growth (</a:t>
            </a:r>
            <a:r>
              <a:rPr b="1" lang="en" sz="1835"/>
              <a:t>Growth coupled</a:t>
            </a:r>
            <a:r>
              <a:rPr lang="en" sz="1835"/>
              <a:t>)</a:t>
            </a:r>
            <a:endParaRPr sz="1835"/>
          </a:p>
          <a:p>
            <a:pPr indent="-345122" lvl="0" marL="457200" rtl="0" algn="l">
              <a:spcBef>
                <a:spcPts val="0"/>
              </a:spcBef>
              <a:spcAft>
                <a:spcPts val="0"/>
              </a:spcAft>
              <a:buSzPts val="1835"/>
              <a:buChar char="-"/>
            </a:pPr>
            <a:r>
              <a:rPr lang="en" sz="1835"/>
              <a:t>Growth coupling can be weak, holistic, or strong (see below), depending on how production changes with growth rate</a:t>
            </a:r>
            <a:endParaRPr sz="1835"/>
          </a:p>
        </p:txBody>
      </p:sp>
      <p:pic>
        <p:nvPicPr>
          <p:cNvPr id="529" name="Google Shape;52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704" y="1772150"/>
            <a:ext cx="6263646" cy="267245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72"/>
          <p:cNvSpPr txBox="1"/>
          <p:nvPr/>
        </p:nvSpPr>
        <p:spPr>
          <a:xfrm>
            <a:off x="2002225" y="4881725"/>
            <a:ext cx="4995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https://bmcbioinformatics.biomedcentral.com/articles/10.1186/s12859-019-2946-7</a:t>
            </a:r>
            <a:endParaRPr sz="1000"/>
          </a:p>
        </p:txBody>
      </p:sp>
      <p:sp>
        <p:nvSpPr>
          <p:cNvPr id="531" name="Google Shape;531;p72"/>
          <p:cNvSpPr txBox="1"/>
          <p:nvPr/>
        </p:nvSpPr>
        <p:spPr>
          <a:xfrm>
            <a:off x="2829975" y="4399388"/>
            <a:ext cx="40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Blue: Space of ‘allowed’ flux states</a:t>
            </a:r>
            <a:endParaRPr b="1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3"/>
          <p:cNvSpPr txBox="1"/>
          <p:nvPr>
            <p:ph type="title"/>
          </p:nvPr>
        </p:nvSpPr>
        <p:spPr>
          <a:xfrm>
            <a:off x="133400" y="273850"/>
            <a:ext cx="6120900" cy="539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Design: OptKnock</a:t>
            </a:r>
            <a:endParaRPr/>
          </a:p>
        </p:txBody>
      </p:sp>
      <p:sp>
        <p:nvSpPr>
          <p:cNvPr id="537" name="Google Shape;537;p7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8" name="Google Shape;53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651" y="969275"/>
            <a:ext cx="3106625" cy="3806326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73"/>
          <p:cNvSpPr txBox="1"/>
          <p:nvPr/>
        </p:nvSpPr>
        <p:spPr>
          <a:xfrm>
            <a:off x="1839500" y="4839275"/>
            <a:ext cx="427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https://onlinelibrary.wiley.com/doi/epdf/10.1002/bit.10803</a:t>
            </a:r>
            <a:endParaRPr sz="1100"/>
          </a:p>
        </p:txBody>
      </p:sp>
      <p:pic>
        <p:nvPicPr>
          <p:cNvPr id="540" name="Google Shape;540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6175" y="2043220"/>
            <a:ext cx="3814125" cy="2589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0076" y="63676"/>
            <a:ext cx="2870424" cy="18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4"/>
          <p:cNvSpPr txBox="1"/>
          <p:nvPr>
            <p:ph type="title"/>
          </p:nvPr>
        </p:nvSpPr>
        <p:spPr>
          <a:xfrm>
            <a:off x="536675" y="231400"/>
            <a:ext cx="58590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growth coupling for enzyme selection systems</a:t>
            </a:r>
            <a:endParaRPr/>
          </a:p>
        </p:txBody>
      </p:sp>
      <p:sp>
        <p:nvSpPr>
          <p:cNvPr id="547" name="Google Shape;547;p74"/>
          <p:cNvSpPr txBox="1"/>
          <p:nvPr>
            <p:ph idx="1" type="body"/>
          </p:nvPr>
        </p:nvSpPr>
        <p:spPr>
          <a:xfrm>
            <a:off x="628650" y="1369225"/>
            <a:ext cx="55833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Only poor growth-coupling of Mtase under glucose-limited conditions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600"/>
              <a:t>Cysteine demand of biomass production is low</a:t>
            </a:r>
            <a:endParaRPr sz="16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Strong growth-coupling sets in only when glucose uptake constraint (10 mmol/gDW/h) is reached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600"/>
              <a:t>Methionine becomes an (additional) carbon source</a:t>
            </a:r>
            <a:endParaRPr sz="16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Extremely high oxygen demand at maximum growth rate (51 mmol/gDW/h)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8" name="Google Shape;54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6498" y="32098"/>
            <a:ext cx="2302675" cy="230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6500" y="2571750"/>
            <a:ext cx="2401312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</a:t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1152475"/>
            <a:ext cx="866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What is a metabolic network reconstruction?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96 step protocol for metabolic reconstructions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Using gene annotations to define Gene-Protein-Reaction associations (GPRs)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Reaction mass/elemental balancing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Determining reaction thermodynamic reversibility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Modeling cell growth: The biomass reaction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Building tissue-specific reconstructions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Reconstruction tools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5"/>
          <p:cNvSpPr txBox="1"/>
          <p:nvPr/>
        </p:nvSpPr>
        <p:spPr>
          <a:xfrm>
            <a:off x="365889" y="91273"/>
            <a:ext cx="8605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700" u="none" cap="none" strike="noStrik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Growth-Coupled Selection Systems</a:t>
            </a:r>
            <a:endParaRPr b="1" sz="27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555" name="Google Shape;555;p75"/>
          <p:cNvCxnSpPr/>
          <p:nvPr/>
        </p:nvCxnSpPr>
        <p:spPr>
          <a:xfrm>
            <a:off x="7603727" y="2256352"/>
            <a:ext cx="0" cy="344100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56" name="Google Shape;556;p75"/>
          <p:cNvSpPr txBox="1"/>
          <p:nvPr/>
        </p:nvSpPr>
        <p:spPr>
          <a:xfrm>
            <a:off x="7878151" y="2700928"/>
            <a:ext cx="8274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Whole cell evolution (ALE)</a:t>
            </a:r>
            <a:endParaRPr sz="1100"/>
          </a:p>
        </p:txBody>
      </p:sp>
      <p:grpSp>
        <p:nvGrpSpPr>
          <p:cNvPr id="557" name="Google Shape;557;p75"/>
          <p:cNvGrpSpPr/>
          <p:nvPr/>
        </p:nvGrpSpPr>
        <p:grpSpPr>
          <a:xfrm>
            <a:off x="6323295" y="108018"/>
            <a:ext cx="2647869" cy="2093883"/>
            <a:chOff x="8431060" y="580252"/>
            <a:chExt cx="3530491" cy="2791844"/>
          </a:xfrm>
        </p:grpSpPr>
        <p:grpSp>
          <p:nvGrpSpPr>
            <p:cNvPr id="558" name="Google Shape;558;p75"/>
            <p:cNvGrpSpPr/>
            <p:nvPr/>
          </p:nvGrpSpPr>
          <p:grpSpPr>
            <a:xfrm>
              <a:off x="8431060" y="580252"/>
              <a:ext cx="3530491" cy="2791844"/>
              <a:chOff x="8431060" y="597030"/>
              <a:chExt cx="3530491" cy="2791844"/>
            </a:xfrm>
          </p:grpSpPr>
          <p:grpSp>
            <p:nvGrpSpPr>
              <p:cNvPr id="559" name="Google Shape;559;p75"/>
              <p:cNvGrpSpPr/>
              <p:nvPr/>
            </p:nvGrpSpPr>
            <p:grpSpPr>
              <a:xfrm>
                <a:off x="8431060" y="597030"/>
                <a:ext cx="3530491" cy="2791844"/>
                <a:chOff x="8428645" y="929637"/>
                <a:chExt cx="3782399" cy="2873450"/>
              </a:xfrm>
            </p:grpSpPr>
            <p:grpSp>
              <p:nvGrpSpPr>
                <p:cNvPr id="560" name="Google Shape;560;p75"/>
                <p:cNvGrpSpPr/>
                <p:nvPr/>
              </p:nvGrpSpPr>
              <p:grpSpPr>
                <a:xfrm>
                  <a:off x="8864772" y="1577123"/>
                  <a:ext cx="2659200" cy="1267800"/>
                  <a:chOff x="8900719" y="1391476"/>
                  <a:chExt cx="2659200" cy="1267800"/>
                </a:xfrm>
              </p:grpSpPr>
              <p:sp>
                <p:nvSpPr>
                  <p:cNvPr id="561" name="Google Shape;561;p75"/>
                  <p:cNvSpPr/>
                  <p:nvPr/>
                </p:nvSpPr>
                <p:spPr>
                  <a:xfrm>
                    <a:off x="8900719" y="1391476"/>
                    <a:ext cx="2659200" cy="1267800"/>
                  </a:xfrm>
                  <a:prstGeom prst="ellipse">
                    <a:avLst/>
                  </a:prstGeom>
                  <a:noFill/>
                  <a:ln cap="flat" cmpd="sng" w="12700">
                    <a:solidFill>
                      <a:srgbClr val="0032A8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2" name="Google Shape;562;p75"/>
                  <p:cNvSpPr/>
                  <p:nvPr/>
                </p:nvSpPr>
                <p:spPr>
                  <a:xfrm>
                    <a:off x="8934374" y="1424881"/>
                    <a:ext cx="2592000" cy="1200900"/>
                  </a:xfrm>
                  <a:prstGeom prst="ellipse">
                    <a:avLst/>
                  </a:prstGeom>
                  <a:blipFill rotWithShape="1">
                    <a:blip r:embed="rId3">
                      <a:alphaModFix amt="35000"/>
                    </a:blip>
                    <a:stretch>
                      <a:fillRect b="-14229" l="0" r="0" t="-14229"/>
                    </a:stretch>
                  </a:blipFill>
                  <a:ln cap="flat" cmpd="sng" w="12700">
                    <a:solidFill>
                      <a:srgbClr val="0032A8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63" name="Google Shape;563;p75"/>
                <p:cNvSpPr txBox="1"/>
                <p:nvPr/>
              </p:nvSpPr>
              <p:spPr>
                <a:xfrm>
                  <a:off x="8669410" y="929637"/>
                  <a:ext cx="3177000" cy="390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Enzyme/function of interest</a:t>
                  </a:r>
                  <a:endParaRPr b="1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4" name="Google Shape;564;p75"/>
                <p:cNvSpPr txBox="1"/>
                <p:nvPr/>
              </p:nvSpPr>
              <p:spPr>
                <a:xfrm>
                  <a:off x="8915205" y="2161423"/>
                  <a:ext cx="1011900" cy="285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metabolism</a:t>
                  </a:r>
                  <a:endParaRPr b="1"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565" name="Google Shape;565;p75"/>
                <p:cNvCxnSpPr/>
                <p:nvPr/>
              </p:nvCxnSpPr>
              <p:spPr>
                <a:xfrm>
                  <a:off x="9909104" y="2320714"/>
                  <a:ext cx="706200" cy="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</p:spPr>
            </p:cxnSp>
            <p:sp>
              <p:nvSpPr>
                <p:cNvPr id="566" name="Google Shape;566;p75"/>
                <p:cNvSpPr txBox="1"/>
                <p:nvPr/>
              </p:nvSpPr>
              <p:spPr>
                <a:xfrm>
                  <a:off x="10770776" y="2161422"/>
                  <a:ext cx="940200" cy="285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9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growth</a:t>
                  </a:r>
                  <a:endParaRPr b="1"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descr="Ein Bild, das Licht enthält.&#10;&#10;Automatisch generierte Beschreibung" id="567" name="Google Shape;567;p75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9904335" y="1844693"/>
                  <a:ext cx="573277" cy="33847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68" name="Google Shape;568;p75"/>
                <p:cNvSpPr/>
                <p:nvPr/>
              </p:nvSpPr>
              <p:spPr>
                <a:xfrm rot="-8885823">
                  <a:off x="9277415" y="2557200"/>
                  <a:ext cx="106721" cy="534781"/>
                </a:xfrm>
                <a:prstGeom prst="downArrow">
                  <a:avLst>
                    <a:gd fmla="val 50000" name="adj1"/>
                    <a:gd fmla="val 50000" name="adj2"/>
                  </a:avLst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9" name="Google Shape;569;p75"/>
                <p:cNvSpPr txBox="1"/>
                <p:nvPr/>
              </p:nvSpPr>
              <p:spPr>
                <a:xfrm>
                  <a:off x="8428645" y="3059369"/>
                  <a:ext cx="1182000" cy="559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Gene knockouts</a:t>
                  </a:r>
                  <a:endParaRPr sz="11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0" name="Google Shape;570;p75"/>
                <p:cNvSpPr txBox="1"/>
                <p:nvPr/>
              </p:nvSpPr>
              <p:spPr>
                <a:xfrm>
                  <a:off x="9562644" y="3243287"/>
                  <a:ext cx="1385700" cy="559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Heterologous reactions</a:t>
                  </a:r>
                  <a:endParaRPr sz="11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1" name="Google Shape;571;p75"/>
                <p:cNvSpPr txBox="1"/>
                <p:nvPr/>
              </p:nvSpPr>
              <p:spPr>
                <a:xfrm>
                  <a:off x="10933045" y="3080635"/>
                  <a:ext cx="1278000" cy="559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Medium composition</a:t>
                  </a:r>
                  <a:endParaRPr sz="11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2" name="Google Shape;572;p75"/>
                <p:cNvSpPr/>
                <p:nvPr/>
              </p:nvSpPr>
              <p:spPr>
                <a:xfrm flipH="1" rot="8885823">
                  <a:off x="11144683" y="2544107"/>
                  <a:ext cx="106721" cy="534781"/>
                </a:xfrm>
                <a:prstGeom prst="downArrow">
                  <a:avLst>
                    <a:gd fmla="val 50000" name="adj1"/>
                    <a:gd fmla="val 50000" name="adj2"/>
                  </a:avLst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3" name="Google Shape;573;p75"/>
                <p:cNvSpPr/>
                <p:nvPr/>
              </p:nvSpPr>
              <p:spPr>
                <a:xfrm flipH="1" rot="10800000">
                  <a:off x="10204570" y="2739112"/>
                  <a:ext cx="106500" cy="534900"/>
                </a:xfrm>
                <a:prstGeom prst="downArrow">
                  <a:avLst>
                    <a:gd fmla="val 50000" name="adj1"/>
                    <a:gd fmla="val 50000" name="adj2"/>
                  </a:avLst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74" name="Google Shape;574;p75"/>
              <p:cNvSpPr/>
              <p:nvPr/>
            </p:nvSpPr>
            <p:spPr>
              <a:xfrm flipH="1">
                <a:off x="10027724" y="957550"/>
                <a:ext cx="99600" cy="519600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noFill/>
              <a:ln cap="flat" cmpd="sng" w="28575">
                <a:solidFill>
                  <a:srgbClr val="00B05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5" name="Google Shape;575;p75"/>
            <p:cNvSpPr/>
            <p:nvPr/>
          </p:nvSpPr>
          <p:spPr>
            <a:xfrm rot="10800000">
              <a:off x="9802181" y="1417503"/>
              <a:ext cx="566400" cy="500700"/>
            </a:xfrm>
            <a:prstGeom prst="arc">
              <a:avLst>
                <a:gd fmla="val 11041566" name="adj1"/>
                <a:gd fmla="val 21514179" name="adj2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miter lim="800000"/>
              <a:headEnd len="med" w="med" type="triangl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76" name="Google Shape;576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93239" y="2602564"/>
            <a:ext cx="715460" cy="8616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7" name="Google Shape;577;p75"/>
          <p:cNvCxnSpPr/>
          <p:nvPr/>
        </p:nvCxnSpPr>
        <p:spPr>
          <a:xfrm>
            <a:off x="7603727" y="3601989"/>
            <a:ext cx="0" cy="344100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578" name="Google Shape;578;p75"/>
          <p:cNvGrpSpPr/>
          <p:nvPr/>
        </p:nvGrpSpPr>
        <p:grpSpPr>
          <a:xfrm>
            <a:off x="7054359" y="4068108"/>
            <a:ext cx="1167627" cy="579439"/>
            <a:chOff x="8915164" y="5260632"/>
            <a:chExt cx="2482200" cy="1231800"/>
          </a:xfrm>
        </p:grpSpPr>
        <p:sp>
          <p:nvSpPr>
            <p:cNvPr id="579" name="Google Shape;579;p75"/>
            <p:cNvSpPr/>
            <p:nvPr/>
          </p:nvSpPr>
          <p:spPr>
            <a:xfrm>
              <a:off x="8915164" y="5260632"/>
              <a:ext cx="2482200" cy="1231800"/>
            </a:xfrm>
            <a:prstGeom prst="ellipse">
              <a:avLst/>
            </a:prstGeom>
            <a:noFill/>
            <a:ln cap="flat" cmpd="sng" w="12700">
              <a:solidFill>
                <a:srgbClr val="CB3C5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75"/>
            <p:cNvSpPr/>
            <p:nvPr/>
          </p:nvSpPr>
          <p:spPr>
            <a:xfrm>
              <a:off x="8946577" y="5293090"/>
              <a:ext cx="2419200" cy="1167000"/>
            </a:xfrm>
            <a:prstGeom prst="ellipse">
              <a:avLst/>
            </a:prstGeom>
            <a:blipFill rotWithShape="1">
              <a:blip r:embed="rId3">
                <a:alphaModFix amt="35000"/>
              </a:blip>
              <a:stretch>
                <a:fillRect b="-14229" l="0" r="0" t="-14229"/>
              </a:stretch>
            </a:blipFill>
            <a:ln cap="flat" cmpd="sng" w="12700">
              <a:solidFill>
                <a:srgbClr val="CB3C5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81" name="Google Shape;581;p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6792984" y="4048118"/>
            <a:ext cx="771013" cy="765873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5"/>
          <p:cNvSpPr txBox="1"/>
          <p:nvPr/>
        </p:nvSpPr>
        <p:spPr>
          <a:xfrm>
            <a:off x="8255249" y="4000125"/>
            <a:ext cx="888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Determine and reverse-engineer mutations</a:t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3" name="Google Shape;583;p75"/>
          <p:cNvCxnSpPr/>
          <p:nvPr/>
        </p:nvCxnSpPr>
        <p:spPr>
          <a:xfrm flipH="1">
            <a:off x="1288620" y="2501825"/>
            <a:ext cx="352500" cy="471300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84" name="Google Shape;584;p75"/>
          <p:cNvSpPr txBox="1"/>
          <p:nvPr/>
        </p:nvSpPr>
        <p:spPr>
          <a:xfrm>
            <a:off x="438365" y="3053266"/>
            <a:ext cx="1978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Selection systems for </a:t>
            </a:r>
            <a:r>
              <a:rPr b="1"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pathways/functions</a:t>
            </a:r>
            <a:endParaRPr b="1"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75"/>
          <p:cNvSpPr txBox="1"/>
          <p:nvPr/>
        </p:nvSpPr>
        <p:spPr>
          <a:xfrm>
            <a:off x="3679261" y="3053266"/>
            <a:ext cx="1978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Selection systems for </a:t>
            </a:r>
            <a:r>
              <a:rPr b="1"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enzymes</a:t>
            </a:r>
            <a:endParaRPr b="1"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6" name="Google Shape;586;p75"/>
          <p:cNvCxnSpPr/>
          <p:nvPr/>
        </p:nvCxnSpPr>
        <p:spPr>
          <a:xfrm>
            <a:off x="4308571" y="2539917"/>
            <a:ext cx="352500" cy="471300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87" name="Google Shape;587;p75"/>
          <p:cNvSpPr txBox="1"/>
          <p:nvPr/>
        </p:nvSpPr>
        <p:spPr>
          <a:xfrm>
            <a:off x="259873" y="3808816"/>
            <a:ext cx="25608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Improve intracellular precursor supply</a:t>
            </a:r>
            <a:endParaRPr sz="1100"/>
          </a:p>
          <a:p>
            <a:pPr indent="-215900" lvl="0" marL="2159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Improve target compound production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8" name="Google Shape;588;p75"/>
          <p:cNvCxnSpPr/>
          <p:nvPr/>
        </p:nvCxnSpPr>
        <p:spPr>
          <a:xfrm>
            <a:off x="178594" y="3664414"/>
            <a:ext cx="264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89" name="Google Shape;589;p75"/>
          <p:cNvCxnSpPr/>
          <p:nvPr/>
        </p:nvCxnSpPr>
        <p:spPr>
          <a:xfrm>
            <a:off x="3347515" y="3664414"/>
            <a:ext cx="264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0" name="Google Shape;590;p75"/>
          <p:cNvSpPr txBox="1"/>
          <p:nvPr/>
        </p:nvSpPr>
        <p:spPr>
          <a:xfrm>
            <a:off x="3526429" y="3808816"/>
            <a:ext cx="2560800" cy="12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Find favourable structural mutations</a:t>
            </a:r>
            <a:endParaRPr sz="1100"/>
          </a:p>
          <a:p>
            <a:pPr indent="-215900" lvl="0" marL="2159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Improve regulation in favor of enzyme activity and expression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75"/>
          <p:cNvSpPr txBox="1"/>
          <p:nvPr/>
        </p:nvSpPr>
        <p:spPr>
          <a:xfrm>
            <a:off x="19250" y="711375"/>
            <a:ext cx="1680900" cy="715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Basic coupling element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(carbon, nitrogen)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75"/>
          <p:cNvSpPr txBox="1"/>
          <p:nvPr/>
        </p:nvSpPr>
        <p:spPr>
          <a:xfrm>
            <a:off x="4308575" y="670450"/>
            <a:ext cx="2105700" cy="746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 knockouts</a:t>
            </a:r>
            <a:endParaRPr sz="11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Heterologous reaction addition</a:t>
            </a:r>
            <a:endParaRPr sz="11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ubstrates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3" name="Google Shape;593;p7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63412" y="1043651"/>
            <a:ext cx="2481900" cy="1920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76"/>
          <p:cNvSpPr txBox="1"/>
          <p:nvPr>
            <p:ph type="title"/>
          </p:nvPr>
        </p:nvSpPr>
        <p:spPr>
          <a:xfrm>
            <a:off x="685800" y="285750"/>
            <a:ext cx="7772400" cy="7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 </a:t>
            </a:r>
            <a:r>
              <a:rPr lang="en"/>
              <a:t>Summary</a:t>
            </a:r>
            <a:endParaRPr/>
          </a:p>
        </p:txBody>
      </p:sp>
      <p:sp>
        <p:nvSpPr>
          <p:cNvPr id="599" name="Google Shape;599;p76"/>
          <p:cNvSpPr txBox="1"/>
          <p:nvPr>
            <p:ph idx="1" type="body"/>
          </p:nvPr>
        </p:nvSpPr>
        <p:spPr>
          <a:xfrm>
            <a:off x="685800" y="1030050"/>
            <a:ext cx="7772400" cy="3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Metabolic network reconstructions can be converted into constraint-based models by 1) constructing the stoichiometric matrix, and 2) defining constraints and an optimization objective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Metabolic models enable prediction of growth rate opening a myriad opportunities (sKO/dKO, etc)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 variety of constraint-based algorithms have been developed to explore the constraint space and improve model predictions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Growth-coupled designs produce more compound at higher growth rate, enabling growth-based selection of production strains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Metabolic models can predict growth-coupled designs with specialized algorithms that explore possible gene knockouts/knockins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7"/>
          <p:cNvSpPr txBox="1"/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2: Growth-coupled designs</a:t>
            </a:r>
            <a:endParaRPr/>
          </a:p>
        </p:txBody>
      </p:sp>
      <p:sp>
        <p:nvSpPr>
          <p:cNvPr id="605" name="Google Shape;605;p77"/>
          <p:cNvSpPr txBox="1"/>
          <p:nvPr>
            <p:ph idx="1" type="body"/>
          </p:nvPr>
        </p:nvSpPr>
        <p:spPr>
          <a:xfrm>
            <a:off x="457200" y="969075"/>
            <a:ext cx="8229600" cy="36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Navigate back to the Github repository “Module1_FBA” and enter the “Part2_ Exercise notebook/Growth Coupling Workflows”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Explore and execute the two iPython notebooks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01_GrowthCouplingAlgorithm_14Butanediol_Basics.ipynb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02_GrowthCouplingAlgorithm_14Butanediol_Advanced.ipynb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78"/>
          <p:cNvSpPr txBox="1"/>
          <p:nvPr>
            <p:ph type="title"/>
          </p:nvPr>
        </p:nvSpPr>
        <p:spPr>
          <a:xfrm>
            <a:off x="113200" y="1747500"/>
            <a:ext cx="9144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of Module 1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722312" y="3305175"/>
            <a:ext cx="7772400" cy="18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538" lvl="0" marL="40638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Font typeface="Helvetica Neue"/>
              <a:buNone/>
            </a:pPr>
            <a:r>
              <a:rPr lang="en" sz="4000">
                <a:latin typeface="Helvetica Neue"/>
                <a:ea typeface="Helvetica Neue"/>
                <a:cs typeface="Helvetica Neue"/>
                <a:sym typeface="Helvetica Neue"/>
              </a:rPr>
              <a:t>A brief history of metabolic network reconstructions</a:t>
            </a:r>
            <a:endParaRPr/>
          </a:p>
        </p:txBody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76200" y="0"/>
            <a:ext cx="8991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2538" lvl="0" marL="40638" marR="4063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Font typeface="Calibri"/>
              <a:buNone/>
            </a:pPr>
            <a:r>
              <a:rPr b="0" i="0" lang="en" sz="3600" u="none" cap="none" strike="noStrike">
                <a:solidFill>
                  <a:srgbClr val="941100"/>
                </a:solidFill>
                <a:latin typeface="Calibri"/>
                <a:ea typeface="Calibri"/>
                <a:cs typeface="Calibri"/>
                <a:sym typeface="Calibri"/>
              </a:rPr>
              <a:t>1995:</a:t>
            </a:r>
            <a:r>
              <a:rPr lang="en" sz="3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2900" u="none" cap="none" strike="noStrike">
                <a:solidFill>
                  <a:srgbClr val="941100"/>
                </a:solidFill>
                <a:latin typeface="Calibri"/>
                <a:ea typeface="Calibri"/>
                <a:cs typeface="Calibri"/>
                <a:sym typeface="Calibri"/>
              </a:rPr>
              <a:t>birth of the genome era</a:t>
            </a:r>
            <a:endParaRPr/>
          </a:p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7200" y="3208734"/>
            <a:ext cx="82296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94640" lvl="0" marL="383540" marR="406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Whole genome sequences become available</a:t>
            </a:r>
            <a:endParaRPr sz="1800"/>
          </a:p>
          <a:p>
            <a:pPr indent="-294640" lvl="0" marL="383540" marR="40638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“All” genetic elements in a genome can be identified and characterized </a:t>
            </a:r>
            <a:endParaRPr sz="1800"/>
          </a:p>
          <a:p>
            <a:pPr indent="-262890" lvl="1" marL="783590" marR="40638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principle but in practice 2/3</a:t>
            </a:r>
            <a:endParaRPr sz="1800"/>
          </a:p>
          <a:p>
            <a:pPr indent="-294640" lvl="0" marL="383540" marR="40638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Genome-scale science enabled</a:t>
            </a:r>
            <a:endParaRPr sz="1800"/>
          </a:p>
        </p:txBody>
      </p:sp>
      <p:pic>
        <p:nvPicPr>
          <p:cNvPr id="120" name="Google Shape;12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0850" y="1424000"/>
            <a:ext cx="1337700" cy="154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9000" y="1239450"/>
            <a:ext cx="2077800" cy="19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/>
          <p:nvPr/>
        </p:nvSpPr>
        <p:spPr>
          <a:xfrm>
            <a:off x="2243081" y="2911078"/>
            <a:ext cx="14256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538" lvl="0" marL="40638" marR="4063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Craig Venter</a:t>
            </a:r>
            <a:endParaRPr/>
          </a:p>
        </p:txBody>
      </p:sp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685800" y="96127"/>
            <a:ext cx="77724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2538" lvl="0" marL="40638" marR="4063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Font typeface="Calibri"/>
              <a:buNone/>
            </a:pPr>
            <a:r>
              <a:rPr b="0" i="0" lang="en" sz="4000" u="none" cap="none" strike="noStrike">
                <a:solidFill>
                  <a:srgbClr val="941100"/>
                </a:solidFill>
                <a:latin typeface="Calibri"/>
                <a:ea typeface="Calibri"/>
                <a:cs typeface="Calibri"/>
                <a:sym typeface="Calibri"/>
              </a:rPr>
              <a:t>Putting the Pieces Together:</a:t>
            </a:r>
            <a:br>
              <a:rPr b="0" i="0" lang="en" sz="4000" u="none" cap="none" strike="noStrike">
                <a:solidFill>
                  <a:srgbClr val="9411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2400" u="none" cap="none" strike="noStrike">
                <a:solidFill>
                  <a:srgbClr val="941100"/>
                </a:solidFill>
                <a:latin typeface="Calibri"/>
                <a:ea typeface="Calibri"/>
                <a:cs typeface="Calibri"/>
                <a:sym typeface="Calibri"/>
              </a:rPr>
              <a:t>Genome-scale Network Reconstructions, 1997-2000</a:t>
            </a:r>
            <a:endParaRPr/>
          </a:p>
        </p:txBody>
      </p:sp>
      <p:sp>
        <p:nvSpPr>
          <p:cNvPr id="128" name="Google Shape;128;p24"/>
          <p:cNvSpPr txBox="1"/>
          <p:nvPr>
            <p:ph idx="1" type="body"/>
          </p:nvPr>
        </p:nvSpPr>
        <p:spPr>
          <a:xfrm>
            <a:off x="241300" y="3295650"/>
            <a:ext cx="48768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81940" lvl="0" marL="383540" marR="4063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Organism-specific genome-scale metabolic networks</a:t>
            </a:r>
            <a:endParaRPr sz="1800"/>
          </a:p>
          <a:p>
            <a:pPr indent="-250190" lvl="1" marL="783590" marR="4063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b="0" i="1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E. coli, H. influenzae, H. pylori</a:t>
            </a:r>
            <a:endParaRPr sz="1800"/>
          </a:p>
          <a:p>
            <a:pPr indent="-239077" lvl="0" marL="340677" marR="40638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first high</a:t>
            </a:r>
            <a:r>
              <a:rPr lang="en" sz="1800"/>
              <a:t>-</a:t>
            </a: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throughput </a:t>
            </a:r>
            <a:r>
              <a:rPr b="0" i="1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silico </a:t>
            </a: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biologists</a:t>
            </a:r>
            <a:endParaRPr sz="1800"/>
          </a:p>
        </p:txBody>
      </p:sp>
      <p:pic>
        <p:nvPicPr>
          <p:cNvPr id="129" name="Google Shape;12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8100" y="1476375"/>
            <a:ext cx="16254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85300" y="1476375"/>
            <a:ext cx="1902300" cy="152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24"/>
          <p:cNvGrpSpPr/>
          <p:nvPr/>
        </p:nvGrpSpPr>
        <p:grpSpPr>
          <a:xfrm>
            <a:off x="5029200" y="3343275"/>
            <a:ext cx="3036380" cy="1383254"/>
            <a:chOff x="0" y="0"/>
            <a:chExt cx="3429000" cy="2082900"/>
          </a:xfrm>
        </p:grpSpPr>
        <p:sp>
          <p:nvSpPr>
            <p:cNvPr id="132" name="Google Shape;132;p24"/>
            <p:cNvSpPr/>
            <p:nvPr/>
          </p:nvSpPr>
          <p:spPr>
            <a:xfrm>
              <a:off x="0" y="0"/>
              <a:ext cx="3429000" cy="2082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133" name="Google Shape;133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3429000" cy="20829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pic>
      </p:grpSp>
      <p:sp>
        <p:nvSpPr>
          <p:cNvPr id="134" name="Google Shape;134;p24"/>
          <p:cNvSpPr/>
          <p:nvPr/>
        </p:nvSpPr>
        <p:spPr>
          <a:xfrm>
            <a:off x="1600200" y="3037284"/>
            <a:ext cx="21753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538" lvl="0" marL="40638" marR="4063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Christophe Schilling</a:t>
            </a:r>
            <a:endParaRPr/>
          </a:p>
        </p:txBody>
      </p:sp>
      <p:sp>
        <p:nvSpPr>
          <p:cNvPr id="135" name="Google Shape;135;p24"/>
          <p:cNvSpPr/>
          <p:nvPr/>
        </p:nvSpPr>
        <p:spPr>
          <a:xfrm>
            <a:off x="5002162" y="3028875"/>
            <a:ext cx="18573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2538" lvl="0" marL="40638" marR="4063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Jeremy Edwards</a:t>
            </a:r>
            <a:endParaRPr/>
          </a:p>
        </p:txBody>
      </p:sp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